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6" r:id="rId3"/>
    <p:sldMasterId id="2147483706" r:id="rId4"/>
    <p:sldMasterId id="2147483736" r:id="rId5"/>
  </p:sldMasterIdLst>
  <p:notesMasterIdLst>
    <p:notesMasterId r:id="rId31"/>
  </p:notesMasterIdLst>
  <p:sldIdLst>
    <p:sldId id="380" r:id="rId6"/>
    <p:sldId id="355" r:id="rId7"/>
    <p:sldId id="356" r:id="rId8"/>
    <p:sldId id="357" r:id="rId9"/>
    <p:sldId id="359" r:id="rId10"/>
    <p:sldId id="360" r:id="rId11"/>
    <p:sldId id="361" r:id="rId12"/>
    <p:sldId id="362" r:id="rId13"/>
    <p:sldId id="363" r:id="rId14"/>
    <p:sldId id="364" r:id="rId15"/>
    <p:sldId id="368" r:id="rId16"/>
    <p:sldId id="369" r:id="rId17"/>
    <p:sldId id="379" r:id="rId18"/>
    <p:sldId id="375" r:id="rId19"/>
    <p:sldId id="376" r:id="rId20"/>
    <p:sldId id="377" r:id="rId21"/>
    <p:sldId id="382" r:id="rId22"/>
    <p:sldId id="383" r:id="rId23"/>
    <p:sldId id="381" r:id="rId24"/>
    <p:sldId id="386" r:id="rId25"/>
    <p:sldId id="384" r:id="rId26"/>
    <p:sldId id="385" r:id="rId27"/>
    <p:sldId id="367" r:id="rId28"/>
    <p:sldId id="387" r:id="rId29"/>
    <p:sldId id="373" r:id="rId30"/>
  </p:sldIdLst>
  <p:sldSz cx="9144000" cy="5143500" type="screen16x9"/>
  <p:notesSz cx="6858000" cy="9144000"/>
  <p:custShowLst>
    <p:custShow name="Custom Show 1" id="0">
      <p:sldLst/>
    </p:custShow>
  </p:custShow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0000"/>
    <a:srgbClr val="8A0000"/>
    <a:srgbClr val="700000"/>
    <a:srgbClr val="C0504D"/>
    <a:srgbClr val="43D438"/>
    <a:srgbClr val="FC1010"/>
    <a:srgbClr val="8EC14B"/>
    <a:srgbClr val="868686"/>
    <a:srgbClr val="01C1AA"/>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9288" autoAdjust="0"/>
  </p:normalViewPr>
  <p:slideViewPr>
    <p:cSldViewPr>
      <p:cViewPr varScale="1">
        <p:scale>
          <a:sx n="104" d="100"/>
          <a:sy n="104" d="100"/>
        </p:scale>
        <p:origin x="426" y="-50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bleStyles" Target="tableStyles.xml"/><Relationship Id="rId8" Type="http://schemas.openxmlformats.org/officeDocument/2006/relationships/slide" Target="slides/slide3.xml"/></Relationships>
</file>

<file path=ppt/diagrams/_rels/data2.xml.rels><?xml version="1.0" encoding="UTF-8" standalone="yes"?>
<Relationships xmlns="http://schemas.openxmlformats.org/package/2006/relationships"><Relationship Id="rId3" Type="http://schemas.openxmlformats.org/officeDocument/2006/relationships/hyperlink" Target="https://sinhvien.uneti.edu.vn/sinh-vien/tin-tuc/quyet-dinh-741-qd-dhktktcn-ngay-20-10-2018-ve-ban-hanh-quy-che-tam-thoi-ve-viec-thuc-hien-nep-song-van-hoa-hoc-duong-doi-voi-hoc-vien-tai-truong-dh-ki.html" TargetMode="External"/><Relationship Id="rId2" Type="http://schemas.openxmlformats.org/officeDocument/2006/relationships/hyperlink" Target="https://sinhvien.uneti.edu.vn/sinh-vien/tin-tuc/quyet-dinh-so-748-qd-dhktktcn-ngay-20-10-2018-ve-quy-dinh-ve-hoc-bong-khuyen-khich-hoc-tap-doi-voi-sinh-vien-truong-dh-kinh-te-ky-thuat-cong-nghiep.html" TargetMode="External"/><Relationship Id="rId1" Type="http://schemas.openxmlformats.org/officeDocument/2006/relationships/hyperlink" Target="https://sinhvien.uneti.edu.vn/sinh-vien/tin-tuc/quyet-dinh-so-475-qd-dhktktcn-ngay-20-10-2018-v-v-ban-hanh-quy-che-cong-tac-sinh-vien-cua-truong-dh-kinh-te-ky-thuat-cong-nghiep-doi-voi-chuong-trinh-.html" TargetMode="External"/><Relationship Id="rId4" Type="http://schemas.openxmlformats.org/officeDocument/2006/relationships/hyperlink" Target="https://sinhvien.uneti.edu.vn/sinh-vien/tin-tuc/quyet-dinh-750-qd-dhktktcn-ngay-20-10-2018-ve-ban-hanh-quy-che-ngoai-tru-cua-sv-truong-dh-kinh-te-ky-thuat-cong-nghiep.html" TargetMode="External"/></Relationships>
</file>

<file path=ppt/diagrams/_rels/data3.xml.rels><?xml version="1.0" encoding="UTF-8" standalone="yes"?>
<Relationships xmlns="http://schemas.openxmlformats.org/package/2006/relationships"><Relationship Id="rId3" Type="http://schemas.openxmlformats.org/officeDocument/2006/relationships/hyperlink" Target="https://uneti.edu.vn/quyet-dinh-so-157-ngay-27-thang-09-nam-2007-cua-thu-tuong-chinh-phu-ve-tin-dung-doi-voi-sinh-vien/" TargetMode="External"/><Relationship Id="rId2" Type="http://schemas.openxmlformats.org/officeDocument/2006/relationships/hyperlink" Target="https://sinhvien.uneti.edu.vn/sinh-vien/tin-tuc/quyet-dinh-so-754-qd-dhktktcn-ngay-20-10-2018-ve-ban-hanh-quy-dinh-mien-giam-hoc-phi-hoc-tap-doi-voi-sinh-cien-truong-dh-kinh-te-ky-thuat-cong-nghiep.html" TargetMode="External"/><Relationship Id="rId1" Type="http://schemas.openxmlformats.org/officeDocument/2006/relationships/hyperlink" Target="https://sinhvien.uneti.edu.vn/sinh-vien/tin-tuc/quyet-dinh-so-644-qd-dhktktcn-ngay-01-12-2020-v-v-sua-doi-bo-sung-mot-so-noi-dung-cua-quy-che-danh-gia-ket-qua-ren-luyen-sinh-vien-043926.html" TargetMode="External"/><Relationship Id="rId4" Type="http://schemas.openxmlformats.org/officeDocument/2006/relationships/hyperlink" Target="https://uneti.edu.vn/nghi-dinh-so-81-2021-nd-cp-quy-dinh-ve-co-che-thu-quan-ly-hoc-phi-doi-voi-co-so-giao-duc-thuoc-he-thong-giao-duc-quoc-dan-va-chinh-sach-mien-giam-hoc-phi-ho-tro-chi-phi-hoc-tap-gia-dich-vu-trong-l/" TargetMode="External"/></Relationships>
</file>

<file path=ppt/diagrams/_rels/data4.xml.rels><?xml version="1.0" encoding="UTF-8" standalone="yes"?>
<Relationships xmlns="http://schemas.openxmlformats.org/package/2006/relationships"><Relationship Id="rId1" Type="http://schemas.openxmlformats.org/officeDocument/2006/relationships/hyperlink" Target="https://sinhvien.uneti.edu.vn/sinh-vien/tin-tuc/quyet-dinh-so-644-qd-dhktktcn-ngay-01-12-2020-v-v-sua-doi-bo-sung-mot-so-noi-dung-cua-quy-che-danh-gia-ket-qua-ren-luyen-sinh-vien-043926.html" TargetMode="External"/></Relationships>
</file>

<file path=ppt/diagrams/_rels/data6.xml.rels><?xml version="1.0" encoding="UTF-8" standalone="yes"?>
<Relationships xmlns="http://schemas.openxmlformats.org/package/2006/relationships"><Relationship Id="rId1" Type="http://schemas.openxmlformats.org/officeDocument/2006/relationships/hyperlink" Target="https://sinhvien.uneti.edu.vn/sinh-vien/tin-tuc/quyet-dinh-so-748-qd-dhktktcn-ngay-20-10-2018-ve-quy-dinh-ve-hoc-bong-khuyen-khich-hoc-tap-doi-voi-sinh-vien-truong-dh-kinh-te-ky-thuat-cong-nghiep.html" TargetMode="External"/></Relationships>
</file>

<file path=ppt/diagrams/_rels/data7.xml.rels><?xml version="1.0" encoding="UTF-8" standalone="yes"?>
<Relationships xmlns="http://schemas.openxmlformats.org/package/2006/relationships"><Relationship Id="rId1" Type="http://schemas.openxmlformats.org/officeDocument/2006/relationships/hyperlink" Target="https://sinhvien.uneti.edu.vn/sinh-vien/tin-tuc/quyet-dinh-so-754-qd-dhktktcn-ngay-20-10-2018-ve-ban-hanh-quy-dinh-mien-giam-hoc-phi-hoc-tap-doi-voi-sinh-cien-truong-dh-kinh-te-ky-thuat-cong-nghiep.html" TargetMode="External"/></Relationships>
</file>

<file path=ppt/diagrams/_rels/data9.xml.rels><?xml version="1.0" encoding="UTF-8" standalone="yes"?>
<Relationships xmlns="http://schemas.openxmlformats.org/package/2006/relationships"><Relationship Id="rId1" Type="http://schemas.openxmlformats.org/officeDocument/2006/relationships/hyperlink" Target="https://uneti.edu.vn/quyet-dinh-so-157-ngay-27-thang-09-nam-2007-cua-thu-tuong-chinh-phu-ve-tin-dung-doi-voi-sinh-vien/" TargetMode="External"/></Relationships>
</file>

<file path=ppt/diagrams/_rels/data13.xml.rels><?xml version="1.0" encoding="UTF-8" standalone="yes"?>
<Relationships xmlns="http://schemas.openxmlformats.org/package/2006/relationships"><Relationship Id="rId2" Type="http://schemas.openxmlformats.org/officeDocument/2006/relationships/hyperlink" Target="http://www.sinhvien.uneti.edu.vn/" TargetMode="External"/><Relationship Id="rId1" Type="http://schemas.openxmlformats.org/officeDocument/2006/relationships/hyperlink" Target="http://www.uneti.edu.vn/" TargetMode="External"/></Relationships>
</file>

<file path=ppt/diagrams/_rels/data14.xml.rels><?xml version="1.0" encoding="UTF-8" standalone="yes"?>
<Relationships xmlns="http://schemas.openxmlformats.org/package/2006/relationships"><Relationship Id="rId1" Type="http://schemas.openxmlformats.org/officeDocument/2006/relationships/hyperlink" Target="https://www.facebook.com/CTSV.UNETI/posts/320296073102932" TargetMode="External"/></Relationships>
</file>

<file path=ppt/diagrams/_rels/drawing2.xml.rels><?xml version="1.0" encoding="UTF-8" standalone="yes"?>
<Relationships xmlns="http://schemas.openxmlformats.org/package/2006/relationships"><Relationship Id="rId3" Type="http://schemas.openxmlformats.org/officeDocument/2006/relationships/hyperlink" Target="https://sinhvien.uneti.edu.vn/sinh-vien/tin-tuc/quyet-dinh-so-748-qd-dhktktcn-ngay-20-10-2018-ve-quy-dinh-ve-hoc-bong-khuyen-khich-hoc-tap-doi-voi-sinh-vien-truong-dh-kinh-te-ky-thuat-cong-nghiep.html" TargetMode="External"/><Relationship Id="rId2" Type="http://schemas.openxmlformats.org/officeDocument/2006/relationships/hyperlink" Target="https://sinhvien.uneti.edu.vn/sinh-vien/tin-tuc/quyet-dinh-so-475-qd-dhktktcn-ngay-20-10-2018-v-v-ban-hanh-quy-che-cong-tac-sinh-vien-cua-truong-dh-kinh-te-ky-thuat-cong-nghiep-doi-voi-chuong-trinh-.html" TargetMode="External"/><Relationship Id="rId1" Type="http://schemas.openxmlformats.org/officeDocument/2006/relationships/hyperlink" Target="https://sinhvien.uneti.edu.vn/sinh-vien/tin-tuc/quyet-dinh-741-qd-dhktktcn-ngay-20-10-2018-ve-ban-hanh-quy-che-tam-thoi-ve-viec-thuc-hien-nep-song-van-hoa-hoc-duong-doi-voi-hoc-vien-tai-truong-dh-ki.html" TargetMode="External"/><Relationship Id="rId4" Type="http://schemas.openxmlformats.org/officeDocument/2006/relationships/hyperlink" Target="https://sinhvien.uneti.edu.vn/sinh-vien/tin-tuc/quyet-dinh-750-qd-dhktktcn-ngay-20-10-2018-ve-ban-hanh-quy-che-ngoai-tru-cua-sv-truong-dh-kinh-te-ky-thuat-cong-nghiep.html" TargetMode="External"/></Relationships>
</file>

<file path=ppt/diagrams/_rels/drawing3.xml.rels><?xml version="1.0" encoding="UTF-8" standalone="yes"?>
<Relationships xmlns="http://schemas.openxmlformats.org/package/2006/relationships"><Relationship Id="rId3" Type="http://schemas.openxmlformats.org/officeDocument/2006/relationships/hyperlink" Target="https://uneti.edu.vn/quyet-dinh-so-157-ngay-27-thang-09-nam-2007-cua-thu-tuong-chinh-phu-ve-tin-dung-doi-voi-sinh-vien/" TargetMode="External"/><Relationship Id="rId2" Type="http://schemas.openxmlformats.org/officeDocument/2006/relationships/hyperlink" Target="https://sinhvien.uneti.edu.vn/sinh-vien/tin-tuc/quyet-dinh-so-644-qd-dhktktcn-ngay-01-12-2020-v-v-sua-doi-bo-sung-mot-so-noi-dung-cua-quy-che-danh-gia-ket-qua-ren-luyen-sinh-vien-043926.html" TargetMode="External"/><Relationship Id="rId1" Type="http://schemas.openxmlformats.org/officeDocument/2006/relationships/hyperlink" Target="https://sinhvien.uneti.edu.vn/sinh-vien/tin-tuc/quyet-dinh-so-754-qd-dhktktcn-ngay-20-10-2018-ve-ban-hanh-quy-dinh-mien-giam-hoc-phi-hoc-tap-doi-voi-sinh-cien-truong-dh-kinh-te-ky-thuat-cong-nghiep.html" TargetMode="External"/><Relationship Id="rId4" Type="http://schemas.openxmlformats.org/officeDocument/2006/relationships/hyperlink" Target="https://uneti.edu.vn/nghi-dinh-so-81-2021-nd-cp-quy-dinh-ve-co-che-thu-quan-ly-hoc-phi-doi-voi-co-so-giao-duc-thuoc-he-thong-giao-duc-quoc-dan-va-chinh-sach-mien-giam-hoc-phi-ho-tro-chi-phi-hoc-tap-gia-dich-vu-trong-l/" TargetMode="External"/></Relationships>
</file>

<file path=ppt/diagrams/_rels/drawing4.xml.rels><?xml version="1.0" encoding="UTF-8" standalone="yes"?>
<Relationships xmlns="http://schemas.openxmlformats.org/package/2006/relationships"><Relationship Id="rId1" Type="http://schemas.openxmlformats.org/officeDocument/2006/relationships/hyperlink" Target="https://sinhvien.uneti.edu.vn/sinh-vien/tin-tuc/quyet-dinh-so-644-qd-dhktktcn-ngay-01-12-2020-v-v-sua-doi-bo-sung-mot-so-noi-dung-cua-quy-che-danh-gia-ket-qua-ren-luyen-sinh-vien-043926.html" TargetMode="External"/></Relationships>
</file>

<file path=ppt/diagrams/_rels/drawing6.xml.rels><?xml version="1.0" encoding="UTF-8" standalone="yes"?>
<Relationships xmlns="http://schemas.openxmlformats.org/package/2006/relationships"><Relationship Id="rId1" Type="http://schemas.openxmlformats.org/officeDocument/2006/relationships/hyperlink" Target="https://sinhvien.uneti.edu.vn/sinh-vien/tin-tuc/quyet-dinh-so-748-qd-dhktktcn-ngay-20-10-2018-ve-quy-dinh-ve-hoc-bong-khuyen-khich-hoc-tap-doi-voi-sinh-vien-truong-dh-kinh-te-ky-thuat-cong-nghiep.html" TargetMode="External"/></Relationships>
</file>

<file path=ppt/diagrams/_rels/drawing7.xml.rels><?xml version="1.0" encoding="UTF-8" standalone="yes"?>
<Relationships xmlns="http://schemas.openxmlformats.org/package/2006/relationships"><Relationship Id="rId1" Type="http://schemas.openxmlformats.org/officeDocument/2006/relationships/hyperlink" Target="https://sinhvien.uneti.edu.vn/sinh-vien/tin-tuc/quyet-dinh-so-754-qd-dhktktcn-ngay-20-10-2018-ve-ban-hanh-quy-dinh-mien-giam-hoc-phi-hoc-tap-doi-voi-sinh-cien-truong-dh-kinh-te-ky-thuat-cong-nghiep.html" TargetMode="External"/></Relationships>
</file>

<file path=ppt/diagrams/_rels/drawing9.xml.rels><?xml version="1.0" encoding="UTF-8" standalone="yes"?>
<Relationships xmlns="http://schemas.openxmlformats.org/package/2006/relationships"><Relationship Id="rId1" Type="http://schemas.openxmlformats.org/officeDocument/2006/relationships/hyperlink" Target="https://uneti.edu.vn/quyet-dinh-so-157-ngay-27-thang-09-nam-2007-cua-thu-tuong-chinh-phu-ve-tin-dung-doi-voi-sinh-vien/" TargetMode="External"/></Relationships>
</file>

<file path=ppt/diagrams/_rels/drawing13.xml.rels><?xml version="1.0" encoding="UTF-8" standalone="yes"?>
<Relationships xmlns="http://schemas.openxmlformats.org/package/2006/relationships"><Relationship Id="rId2" Type="http://schemas.openxmlformats.org/officeDocument/2006/relationships/hyperlink" Target="http://www.sinhvien.uneti.edu.vn/" TargetMode="External"/><Relationship Id="rId1" Type="http://schemas.openxmlformats.org/officeDocument/2006/relationships/hyperlink" Target="http://www.uneti.edu.vn/" TargetMode="External"/></Relationships>
</file>

<file path=ppt/diagrams/_rels/drawing14.xml.rels><?xml version="1.0" encoding="UTF-8" standalone="yes"?>
<Relationships xmlns="http://schemas.openxmlformats.org/package/2006/relationships"><Relationship Id="rId1" Type="http://schemas.openxmlformats.org/officeDocument/2006/relationships/hyperlink" Target="https://www.facebook.com/CTSV.UNETI/posts/320296073102932" TargetMode="Externa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6D70CA-911F-4F26-A582-250517CD9D08}" type="doc">
      <dgm:prSet loTypeId="urn:microsoft.com/office/officeart/2005/8/layout/vList2" loCatId="list" qsTypeId="urn:microsoft.com/office/officeart/2005/8/quickstyle/3d1" qsCatId="3D" csTypeId="urn:microsoft.com/office/officeart/2005/8/colors/accent2_2" csCatId="accent2" phldr="1"/>
      <dgm:spPr/>
      <dgm:t>
        <a:bodyPr/>
        <a:lstStyle/>
        <a:p>
          <a:endParaRPr lang="en-US"/>
        </a:p>
      </dgm:t>
    </dgm:pt>
    <dgm:pt modelId="{74BF2263-3706-43C2-BBEB-161C7CC06937}">
      <dgm:prSet phldrT="[Text]" custT="1"/>
      <dgm:spPr>
        <a:solidFill>
          <a:srgbClr val="FFC000"/>
        </a:solidFill>
      </dgm:spPr>
      <dgm:t>
        <a:bodyPr/>
        <a:lstStyle/>
        <a:p>
          <a:pPr algn="l">
            <a:spcAft>
              <a:spcPts val="0"/>
            </a:spcAft>
          </a:pPr>
          <a:r>
            <a:rPr lang="en-US" sz="1200" b="1" dirty="0" err="1" smtClean="0">
              <a:latin typeface="Times New Roman" pitchFamily="18" charset="0"/>
              <a:cs typeface="Times New Roman" pitchFamily="18" charset="0"/>
            </a:rPr>
            <a:t>Phần</a:t>
          </a:r>
          <a:r>
            <a:rPr lang="en-US" sz="1200" b="1" dirty="0" smtClean="0">
              <a:latin typeface="Times New Roman" pitchFamily="18" charset="0"/>
              <a:cs typeface="Times New Roman" pitchFamily="18" charset="0"/>
            </a:rPr>
            <a:t> </a:t>
          </a:r>
          <a:r>
            <a:rPr lang="en-US" sz="1200" b="1" dirty="0">
              <a:latin typeface="Times New Roman" pitchFamily="18" charset="0"/>
              <a:cs typeface="Times New Roman" pitchFamily="18" charset="0"/>
            </a:rPr>
            <a:t>II: </a:t>
          </a:r>
          <a:r>
            <a:rPr lang="en-US" sz="1200" b="1" dirty="0" smtClean="0">
              <a:latin typeface="Times New Roman" pitchFamily="18" charset="0"/>
              <a:cs typeface="Times New Roman" pitchFamily="18" charset="0"/>
            </a:rPr>
            <a:t>NHỮNG CHỦ TRƯƠNG, ĐỊNH HƯỚNG CỦA NHÀ TRƯỜNG VÀ QUYỀN LỢI CỦA SINH VIÊN</a:t>
          </a:r>
          <a:endParaRPr lang="en-US" sz="1200" b="1" dirty="0">
            <a:latin typeface="Times New Roman" pitchFamily="18" charset="0"/>
            <a:cs typeface="Times New Roman" pitchFamily="18" charset="0"/>
          </a:endParaRPr>
        </a:p>
      </dgm:t>
    </dgm:pt>
    <dgm:pt modelId="{6E7B18C3-B6CF-4F09-AC75-CCB87E21576B}" type="parTrans" cxnId="{E8E316C8-786B-40A1-A74F-F1B64C2A1F04}">
      <dgm:prSet/>
      <dgm:spPr/>
      <dgm:t>
        <a:bodyPr/>
        <a:lstStyle/>
        <a:p>
          <a:endParaRPr lang="en-US"/>
        </a:p>
      </dgm:t>
    </dgm:pt>
    <dgm:pt modelId="{764FB43E-1AE3-404C-9E63-A9D99F2CE2F3}" type="sibTrans" cxnId="{E8E316C8-786B-40A1-A74F-F1B64C2A1F04}">
      <dgm:prSet/>
      <dgm:spPr/>
      <dgm:t>
        <a:bodyPr/>
        <a:lstStyle/>
        <a:p>
          <a:endParaRPr lang="en-US"/>
        </a:p>
      </dgm:t>
    </dgm:pt>
    <dgm:pt modelId="{597FB3CD-9660-44CB-8D0F-693780B23F48}">
      <dgm:prSet phldrT="[Text]" custT="1"/>
      <dgm:spPr>
        <a:solidFill>
          <a:srgbClr val="FFC000"/>
        </a:solidFill>
      </dgm:spPr>
      <dgm:t>
        <a:bodyPr/>
        <a:lstStyle/>
        <a:p>
          <a:pPr algn="l">
            <a:lnSpc>
              <a:spcPct val="100000"/>
            </a:lnSpc>
            <a:spcAft>
              <a:spcPts val="0"/>
            </a:spcAft>
          </a:pPr>
          <a:r>
            <a:rPr lang="en-US" sz="1200" b="1" dirty="0" err="1" smtClean="0">
              <a:latin typeface="Times New Roman" pitchFamily="18" charset="0"/>
              <a:cs typeface="Times New Roman" pitchFamily="18" charset="0"/>
            </a:rPr>
            <a:t>Phần</a:t>
          </a:r>
          <a:r>
            <a:rPr lang="en-US" sz="1200" b="1" dirty="0" smtClean="0">
              <a:latin typeface="Times New Roman" pitchFamily="18" charset="0"/>
              <a:cs typeface="Times New Roman" pitchFamily="18" charset="0"/>
            </a:rPr>
            <a:t> </a:t>
          </a:r>
          <a:r>
            <a:rPr lang="en-US" sz="1200" b="1" dirty="0">
              <a:latin typeface="Times New Roman" pitchFamily="18" charset="0"/>
              <a:cs typeface="Times New Roman" pitchFamily="18" charset="0"/>
            </a:rPr>
            <a:t>III: </a:t>
          </a:r>
          <a:r>
            <a:rPr lang="en-US" sz="1200" b="1" dirty="0" smtClean="0">
              <a:latin typeface="Times New Roman" pitchFamily="18" charset="0"/>
              <a:cs typeface="Times New Roman" pitchFamily="18" charset="0"/>
            </a:rPr>
            <a:t>MỘT SỐ KÊNH THÔNG TIN HỖ TRỢ, GIẢI </a:t>
          </a:r>
          <a:r>
            <a:rPr lang="en-US" sz="1200" b="1" dirty="0">
              <a:latin typeface="Times New Roman" pitchFamily="18" charset="0"/>
              <a:cs typeface="Times New Roman" pitchFamily="18" charset="0"/>
            </a:rPr>
            <a:t>ĐÁP THẮC MẮC </a:t>
          </a:r>
          <a:r>
            <a:rPr lang="en-US" sz="1200" b="1" dirty="0" smtClean="0">
              <a:latin typeface="Times New Roman" pitchFamily="18" charset="0"/>
              <a:cs typeface="Times New Roman" pitchFamily="18" charset="0"/>
            </a:rPr>
            <a:t>CHO </a:t>
          </a:r>
          <a:r>
            <a:rPr lang="en-US" sz="1200" b="1" dirty="0">
              <a:latin typeface="Times New Roman" pitchFamily="18" charset="0"/>
              <a:cs typeface="Times New Roman" pitchFamily="18" charset="0"/>
            </a:rPr>
            <a:t>SINH </a:t>
          </a:r>
          <a:r>
            <a:rPr lang="en-US" sz="1200" b="1" dirty="0" smtClean="0">
              <a:latin typeface="Times New Roman" pitchFamily="18" charset="0"/>
              <a:cs typeface="Times New Roman" pitchFamily="18" charset="0"/>
            </a:rPr>
            <a:t>VIÊN</a:t>
          </a:r>
          <a:endParaRPr lang="en-US" sz="1200" b="1" dirty="0">
            <a:latin typeface="Times New Roman" pitchFamily="18" charset="0"/>
            <a:cs typeface="Times New Roman" pitchFamily="18" charset="0"/>
          </a:endParaRPr>
        </a:p>
      </dgm:t>
    </dgm:pt>
    <dgm:pt modelId="{C99440DD-45A8-4F85-9F04-154BFB17CBDC}" type="parTrans" cxnId="{2DF4FEC2-B0A6-424E-A7D9-2C973145CE19}">
      <dgm:prSet/>
      <dgm:spPr/>
      <dgm:t>
        <a:bodyPr/>
        <a:lstStyle/>
        <a:p>
          <a:endParaRPr lang="en-US"/>
        </a:p>
      </dgm:t>
    </dgm:pt>
    <dgm:pt modelId="{01CFD053-5D29-4955-B2BD-432E353671BD}" type="sibTrans" cxnId="{2DF4FEC2-B0A6-424E-A7D9-2C973145CE19}">
      <dgm:prSet/>
      <dgm:spPr/>
      <dgm:t>
        <a:bodyPr/>
        <a:lstStyle/>
        <a:p>
          <a:endParaRPr lang="en-US"/>
        </a:p>
      </dgm:t>
    </dgm:pt>
    <dgm:pt modelId="{03B0B798-9B19-4200-8116-73E94FA218DC}">
      <dgm:prSet phldrT="[Text]" custT="1"/>
      <dgm:spPr>
        <a:solidFill>
          <a:srgbClr val="FFC000"/>
        </a:solidFill>
      </dgm:spPr>
      <dgm:t>
        <a:bodyPr/>
        <a:lstStyle/>
        <a:p>
          <a:pPr algn="l">
            <a:lnSpc>
              <a:spcPct val="100000"/>
            </a:lnSpc>
          </a:pPr>
          <a:r>
            <a:rPr lang="en-US" sz="1200" b="1" dirty="0" err="1" smtClean="0">
              <a:solidFill>
                <a:schemeClr val="bg1"/>
              </a:solidFill>
              <a:latin typeface="Times New Roman" pitchFamily="18" charset="0"/>
              <a:cs typeface="Times New Roman" pitchFamily="18" charset="0"/>
            </a:rPr>
            <a:t>Phần</a:t>
          </a:r>
          <a:r>
            <a:rPr lang="en-US" sz="1200" b="1" dirty="0" smtClean="0">
              <a:solidFill>
                <a:schemeClr val="bg1"/>
              </a:solidFill>
              <a:latin typeface="Times New Roman" pitchFamily="18" charset="0"/>
              <a:cs typeface="Times New Roman" pitchFamily="18" charset="0"/>
            </a:rPr>
            <a:t> </a:t>
          </a:r>
          <a:r>
            <a:rPr lang="en-US" sz="1200" b="1" dirty="0">
              <a:solidFill>
                <a:schemeClr val="bg1"/>
              </a:solidFill>
              <a:latin typeface="Times New Roman" pitchFamily="18" charset="0"/>
              <a:cs typeface="Times New Roman" pitchFamily="18" charset="0"/>
            </a:rPr>
            <a:t>I: </a:t>
          </a:r>
          <a:r>
            <a:rPr lang="en-US" sz="1200" b="1" dirty="0" smtClean="0">
              <a:solidFill>
                <a:schemeClr val="bg1"/>
              </a:solidFill>
              <a:latin typeface="Times New Roman" pitchFamily="18" charset="0"/>
              <a:cs typeface="Times New Roman" pitchFamily="18" charset="0"/>
            </a:rPr>
            <a:t>CÁC VĂN BẢN, QUY ĐỊNH SINH VIÊN CẦN TÌM HIỂU, NGHIÊN CỨU ĐỂ THỰC HIỆN</a:t>
          </a:r>
          <a:endParaRPr lang="en-US" sz="1200" b="1" dirty="0">
            <a:solidFill>
              <a:schemeClr val="bg1"/>
            </a:solidFill>
            <a:latin typeface="Times New Roman" pitchFamily="18" charset="0"/>
            <a:cs typeface="Times New Roman" pitchFamily="18" charset="0"/>
          </a:endParaRPr>
        </a:p>
      </dgm:t>
    </dgm:pt>
    <dgm:pt modelId="{91E0BA4A-D2D3-4A5E-BF58-D9FA4082DD1F}" type="sibTrans" cxnId="{53816B77-2D95-4513-B08E-8CF82CF8ED35}">
      <dgm:prSet/>
      <dgm:spPr/>
      <dgm:t>
        <a:bodyPr/>
        <a:lstStyle/>
        <a:p>
          <a:endParaRPr lang="en-US"/>
        </a:p>
      </dgm:t>
    </dgm:pt>
    <dgm:pt modelId="{910D6E94-A969-4EB2-893C-54CD8878022F}" type="parTrans" cxnId="{53816B77-2D95-4513-B08E-8CF82CF8ED35}">
      <dgm:prSet/>
      <dgm:spPr/>
      <dgm:t>
        <a:bodyPr/>
        <a:lstStyle/>
        <a:p>
          <a:endParaRPr lang="en-US"/>
        </a:p>
      </dgm:t>
    </dgm:pt>
    <dgm:pt modelId="{2C6A9DAF-9F14-435D-8F6B-FBB72ADA49CC}" type="pres">
      <dgm:prSet presAssocID="{3F6D70CA-911F-4F26-A582-250517CD9D08}" presName="linear" presStyleCnt="0">
        <dgm:presLayoutVars>
          <dgm:animLvl val="lvl"/>
          <dgm:resizeHandles val="exact"/>
        </dgm:presLayoutVars>
      </dgm:prSet>
      <dgm:spPr/>
      <dgm:t>
        <a:bodyPr/>
        <a:lstStyle/>
        <a:p>
          <a:endParaRPr lang="en-US"/>
        </a:p>
      </dgm:t>
    </dgm:pt>
    <dgm:pt modelId="{5171A1C9-39E4-466E-B76E-0CCF8C505EFE}" type="pres">
      <dgm:prSet presAssocID="{03B0B798-9B19-4200-8116-73E94FA218DC}" presName="parentText" presStyleLbl="node1" presStyleIdx="0" presStyleCnt="3" custScaleY="59169" custLinFactY="-8099" custLinFactNeighborX="1137" custLinFactNeighborY="-100000">
        <dgm:presLayoutVars>
          <dgm:chMax val="0"/>
          <dgm:bulletEnabled val="1"/>
        </dgm:presLayoutVars>
      </dgm:prSet>
      <dgm:spPr/>
      <dgm:t>
        <a:bodyPr/>
        <a:lstStyle/>
        <a:p>
          <a:endParaRPr lang="en-US"/>
        </a:p>
      </dgm:t>
    </dgm:pt>
    <dgm:pt modelId="{0975AC16-438F-44B1-8AED-DDB33BF8DA0B}" type="pres">
      <dgm:prSet presAssocID="{91E0BA4A-D2D3-4A5E-BF58-D9FA4082DD1F}" presName="spacer" presStyleCnt="0"/>
      <dgm:spPr/>
    </dgm:pt>
    <dgm:pt modelId="{19F42E92-C505-466E-A74A-07EE42F9C652}" type="pres">
      <dgm:prSet presAssocID="{74BF2263-3706-43C2-BBEB-161C7CC06937}" presName="parentText" presStyleLbl="node1" presStyleIdx="1" presStyleCnt="3" custScaleY="56487" custLinFactY="-1243" custLinFactNeighborY="-100000">
        <dgm:presLayoutVars>
          <dgm:chMax val="0"/>
          <dgm:bulletEnabled val="1"/>
        </dgm:presLayoutVars>
      </dgm:prSet>
      <dgm:spPr/>
      <dgm:t>
        <a:bodyPr/>
        <a:lstStyle/>
        <a:p>
          <a:endParaRPr lang="en-US"/>
        </a:p>
      </dgm:t>
    </dgm:pt>
    <dgm:pt modelId="{13FA5460-9950-4AC8-9084-42D9C50A08D0}" type="pres">
      <dgm:prSet presAssocID="{764FB43E-1AE3-404C-9E63-A9D99F2CE2F3}" presName="spacer" presStyleCnt="0"/>
      <dgm:spPr/>
    </dgm:pt>
    <dgm:pt modelId="{5425E9D1-9462-49AF-A0EF-3046AC9ED342}" type="pres">
      <dgm:prSet presAssocID="{597FB3CD-9660-44CB-8D0F-693780B23F48}" presName="parentText" presStyleLbl="node1" presStyleIdx="2" presStyleCnt="3" custScaleY="57100">
        <dgm:presLayoutVars>
          <dgm:chMax val="0"/>
          <dgm:bulletEnabled val="1"/>
        </dgm:presLayoutVars>
      </dgm:prSet>
      <dgm:spPr/>
      <dgm:t>
        <a:bodyPr/>
        <a:lstStyle/>
        <a:p>
          <a:endParaRPr lang="en-US"/>
        </a:p>
      </dgm:t>
    </dgm:pt>
  </dgm:ptLst>
  <dgm:cxnLst>
    <dgm:cxn modelId="{53816B77-2D95-4513-B08E-8CF82CF8ED35}" srcId="{3F6D70CA-911F-4F26-A582-250517CD9D08}" destId="{03B0B798-9B19-4200-8116-73E94FA218DC}" srcOrd="0" destOrd="0" parTransId="{910D6E94-A969-4EB2-893C-54CD8878022F}" sibTransId="{91E0BA4A-D2D3-4A5E-BF58-D9FA4082DD1F}"/>
    <dgm:cxn modelId="{16093EE7-084B-4F91-90C6-AE2737858E08}" type="presOf" srcId="{3F6D70CA-911F-4F26-A582-250517CD9D08}" destId="{2C6A9DAF-9F14-435D-8F6B-FBB72ADA49CC}" srcOrd="0" destOrd="0" presId="urn:microsoft.com/office/officeart/2005/8/layout/vList2"/>
    <dgm:cxn modelId="{2DF4FEC2-B0A6-424E-A7D9-2C973145CE19}" srcId="{3F6D70CA-911F-4F26-A582-250517CD9D08}" destId="{597FB3CD-9660-44CB-8D0F-693780B23F48}" srcOrd="2" destOrd="0" parTransId="{C99440DD-45A8-4F85-9F04-154BFB17CBDC}" sibTransId="{01CFD053-5D29-4955-B2BD-432E353671BD}"/>
    <dgm:cxn modelId="{CFA539BB-A0C7-4AFA-A551-90EDCF77BB56}" type="presOf" srcId="{597FB3CD-9660-44CB-8D0F-693780B23F48}" destId="{5425E9D1-9462-49AF-A0EF-3046AC9ED342}" srcOrd="0" destOrd="0" presId="urn:microsoft.com/office/officeart/2005/8/layout/vList2"/>
    <dgm:cxn modelId="{9B03E40D-8E65-4D4D-9408-8DB1C5F5E077}" type="presOf" srcId="{74BF2263-3706-43C2-BBEB-161C7CC06937}" destId="{19F42E92-C505-466E-A74A-07EE42F9C652}" srcOrd="0" destOrd="0" presId="urn:microsoft.com/office/officeart/2005/8/layout/vList2"/>
    <dgm:cxn modelId="{E8E316C8-786B-40A1-A74F-F1B64C2A1F04}" srcId="{3F6D70CA-911F-4F26-A582-250517CD9D08}" destId="{74BF2263-3706-43C2-BBEB-161C7CC06937}" srcOrd="1" destOrd="0" parTransId="{6E7B18C3-B6CF-4F09-AC75-CCB87E21576B}" sibTransId="{764FB43E-1AE3-404C-9E63-A9D99F2CE2F3}"/>
    <dgm:cxn modelId="{6FB07982-0966-42A7-A9BB-E599B66E1960}" type="presOf" srcId="{03B0B798-9B19-4200-8116-73E94FA218DC}" destId="{5171A1C9-39E4-466E-B76E-0CCF8C505EFE}" srcOrd="0" destOrd="0" presId="urn:microsoft.com/office/officeart/2005/8/layout/vList2"/>
    <dgm:cxn modelId="{A299CF98-B843-47B2-AEE8-FC470B8938BE}" type="presParOf" srcId="{2C6A9DAF-9F14-435D-8F6B-FBB72ADA49CC}" destId="{5171A1C9-39E4-466E-B76E-0CCF8C505EFE}" srcOrd="0" destOrd="0" presId="urn:microsoft.com/office/officeart/2005/8/layout/vList2"/>
    <dgm:cxn modelId="{286AF96C-393C-4AB8-B96C-60464D2C360F}" type="presParOf" srcId="{2C6A9DAF-9F14-435D-8F6B-FBB72ADA49CC}" destId="{0975AC16-438F-44B1-8AED-DDB33BF8DA0B}" srcOrd="1" destOrd="0" presId="urn:microsoft.com/office/officeart/2005/8/layout/vList2"/>
    <dgm:cxn modelId="{234A5B95-66BF-45DA-9F40-AA76D9BB0CF6}" type="presParOf" srcId="{2C6A9DAF-9F14-435D-8F6B-FBB72ADA49CC}" destId="{19F42E92-C505-466E-A74A-07EE42F9C652}" srcOrd="2" destOrd="0" presId="urn:microsoft.com/office/officeart/2005/8/layout/vList2"/>
    <dgm:cxn modelId="{9690B9DF-1EB2-4AFE-A771-DFD202B83018}" type="presParOf" srcId="{2C6A9DAF-9F14-435D-8F6B-FBB72ADA49CC}" destId="{13FA5460-9950-4AC8-9084-42D9C50A08D0}" srcOrd="3" destOrd="0" presId="urn:microsoft.com/office/officeart/2005/8/layout/vList2"/>
    <dgm:cxn modelId="{44EFB649-C42D-46A2-ADE8-7B70226BBFB1}" type="presParOf" srcId="{2C6A9DAF-9F14-435D-8F6B-FBB72ADA49CC}" destId="{5425E9D1-9462-49AF-A0EF-3046AC9ED342}"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F6D70CA-911F-4F26-A582-250517CD9D08}" type="doc">
      <dgm:prSet loTypeId="urn:microsoft.com/office/officeart/2005/8/layout/vList2" loCatId="list" qsTypeId="urn:microsoft.com/office/officeart/2005/8/quickstyle/3d1" qsCatId="3D" csTypeId="urn:microsoft.com/office/officeart/2005/8/colors/accent2_2" csCatId="accent2" phldr="1"/>
      <dgm:spPr/>
      <dgm:t>
        <a:bodyPr/>
        <a:lstStyle/>
        <a:p>
          <a:endParaRPr lang="en-US"/>
        </a:p>
      </dgm:t>
    </dgm:pt>
    <dgm:pt modelId="{74BF2263-3706-43C2-BBEB-161C7CC06937}">
      <dgm:prSet phldrT="[Text]" custT="1"/>
      <dgm:spPr>
        <a:solidFill>
          <a:srgbClr val="FFFF00"/>
        </a:solidFill>
      </dgm:spPr>
      <dgm:t>
        <a:bodyPr/>
        <a:lstStyle/>
        <a:p>
          <a:pPr>
            <a:spcAft>
              <a:spcPts val="0"/>
            </a:spcAft>
          </a:pPr>
          <a:r>
            <a:rPr lang="en-US" sz="1200" dirty="0">
              <a:solidFill>
                <a:schemeClr val="tx1"/>
              </a:solidFill>
              <a:latin typeface="Times New Roman" pitchFamily="18" charset="0"/>
              <a:cs typeface="Times New Roman" pitchFamily="18" charset="0"/>
            </a:rPr>
            <a:t>Quyết định </a:t>
          </a:r>
          <a:r>
            <a:rPr lang="vi-VN" sz="1200" dirty="0">
              <a:solidFill>
                <a:schemeClr val="tx1"/>
              </a:solidFill>
              <a:latin typeface="Times New Roman" pitchFamily="18" charset="0"/>
              <a:cs typeface="Times New Roman" pitchFamily="18" charset="0"/>
            </a:rPr>
            <a:t>745/QĐ-ĐHKTKTCN</a:t>
          </a:r>
          <a:r>
            <a:rPr lang="en-US" sz="1200" dirty="0">
              <a:solidFill>
                <a:schemeClr val="tx1"/>
              </a:solidFill>
              <a:latin typeface="Times New Roman" pitchFamily="18" charset="0"/>
              <a:cs typeface="Times New Roman" pitchFamily="18" charset="0"/>
            </a:rPr>
            <a:t> </a:t>
          </a:r>
          <a:r>
            <a:rPr lang="vi-VN" sz="1200" dirty="0">
              <a:solidFill>
                <a:schemeClr val="tx1"/>
              </a:solidFill>
              <a:latin typeface="Times New Roman" pitchFamily="18" charset="0"/>
              <a:cs typeface="Times New Roman" pitchFamily="18" charset="0"/>
            </a:rPr>
            <a:t>ngày </a:t>
          </a:r>
          <a:r>
            <a:rPr lang="en-US" sz="1200" dirty="0">
              <a:solidFill>
                <a:schemeClr val="tx1"/>
              </a:solidFill>
              <a:latin typeface="Times New Roman" pitchFamily="18" charset="0"/>
              <a:cs typeface="Times New Roman" pitchFamily="18" charset="0"/>
            </a:rPr>
            <a:t>20</a:t>
          </a:r>
          <a:r>
            <a:rPr lang="vi-VN" sz="1200" dirty="0">
              <a:solidFill>
                <a:schemeClr val="tx1"/>
              </a:solidFill>
              <a:latin typeface="Times New Roman" pitchFamily="18" charset="0"/>
              <a:cs typeface="Times New Roman" pitchFamily="18" charset="0"/>
            </a:rPr>
            <a:t> tháng </a:t>
          </a:r>
          <a:r>
            <a:rPr lang="en-US" sz="1200" dirty="0">
              <a:solidFill>
                <a:schemeClr val="tx1"/>
              </a:solidFill>
              <a:latin typeface="Times New Roman" pitchFamily="18" charset="0"/>
              <a:cs typeface="Times New Roman" pitchFamily="18" charset="0"/>
            </a:rPr>
            <a:t>8</a:t>
          </a:r>
          <a:r>
            <a:rPr lang="vi-VN" sz="1200" dirty="0">
              <a:solidFill>
                <a:schemeClr val="tx1"/>
              </a:solidFill>
              <a:latin typeface="Times New Roman" pitchFamily="18" charset="0"/>
              <a:cs typeface="Times New Roman" pitchFamily="18" charset="0"/>
            </a:rPr>
            <a:t> năm 20</a:t>
          </a:r>
          <a:r>
            <a:rPr lang="en-US" sz="1200" dirty="0">
              <a:solidFill>
                <a:schemeClr val="tx1"/>
              </a:solidFill>
              <a:latin typeface="Times New Roman" pitchFamily="18" charset="0"/>
              <a:cs typeface="Times New Roman" pitchFamily="18" charset="0"/>
            </a:rPr>
            <a:t>18</a:t>
          </a:r>
          <a:r>
            <a:rPr lang="vi-VN" sz="1200" dirty="0">
              <a:solidFill>
                <a:schemeClr val="tx1"/>
              </a:solidFill>
              <a:latin typeface="Times New Roman" pitchFamily="18" charset="0"/>
              <a:cs typeface="Times New Roman" pitchFamily="18" charset="0"/>
            </a:rPr>
            <a:t> Quy chế công tác sinh viên của Trường Đại học Kinh tế - Kỹ thuật Công nghiệp đối với chương trình đào tạo đại học, cao đẳng hệ chính quy</a:t>
          </a:r>
          <a:r>
            <a:rPr lang="en-US" sz="1200" dirty="0">
              <a:solidFill>
                <a:schemeClr val="tx1"/>
              </a:solidFill>
              <a:latin typeface="Times New Roman" pitchFamily="18" charset="0"/>
              <a:cs typeface="Times New Roman" pitchFamily="18" charset="0"/>
            </a:rPr>
            <a:t>.</a:t>
          </a:r>
          <a:r>
            <a:rPr lang="en-US" sz="1200" b="1" dirty="0">
              <a:solidFill>
                <a:schemeClr val="tx1"/>
              </a:solidFill>
              <a:latin typeface="Times New Roman" pitchFamily="18" charset="0"/>
              <a:cs typeface="Times New Roman" pitchFamily="18" charset="0"/>
              <a:hlinkClick xmlns:r="http://schemas.openxmlformats.org/officeDocument/2006/relationships" r:id="rId1"/>
            </a:rPr>
            <a:t>https://sinhvien.uneti.edu.vn/sinh-vien/tin-tuc/quyet-dinh-so-475-qd-dhktktcn-ngay-20-10-2018-v-v-ban-hanh-quy-che-cong-tac-sinh-vien-cua-truong-dh-kinh-te-ky-thuat-cong-nghiep-doi-voi-chuong-trinh-.html</a:t>
          </a:r>
          <a:endParaRPr lang="en-US" sz="1200" dirty="0">
            <a:solidFill>
              <a:schemeClr val="tx1"/>
            </a:solidFill>
            <a:latin typeface="Times New Roman" pitchFamily="18" charset="0"/>
            <a:cs typeface="Times New Roman" pitchFamily="18" charset="0"/>
          </a:endParaRPr>
        </a:p>
      </dgm:t>
    </dgm:pt>
    <dgm:pt modelId="{6E7B18C3-B6CF-4F09-AC75-CCB87E21576B}" type="parTrans" cxnId="{E8E316C8-786B-40A1-A74F-F1B64C2A1F04}">
      <dgm:prSet/>
      <dgm:spPr/>
      <dgm:t>
        <a:bodyPr/>
        <a:lstStyle/>
        <a:p>
          <a:endParaRPr lang="en-US"/>
        </a:p>
      </dgm:t>
    </dgm:pt>
    <dgm:pt modelId="{764FB43E-1AE3-404C-9E63-A9D99F2CE2F3}" type="sibTrans" cxnId="{E8E316C8-786B-40A1-A74F-F1B64C2A1F04}">
      <dgm:prSet/>
      <dgm:spPr/>
      <dgm:t>
        <a:bodyPr/>
        <a:lstStyle/>
        <a:p>
          <a:endParaRPr lang="en-US"/>
        </a:p>
      </dgm:t>
    </dgm:pt>
    <dgm:pt modelId="{597FB3CD-9660-44CB-8D0F-693780B23F48}">
      <dgm:prSet phldrT="[Text]" custT="1"/>
      <dgm:spPr>
        <a:solidFill>
          <a:srgbClr val="FFFF00"/>
        </a:solidFill>
      </dgm:spPr>
      <dgm:t>
        <a:bodyPr/>
        <a:lstStyle/>
        <a:p>
          <a:pPr algn="just">
            <a:lnSpc>
              <a:spcPct val="100000"/>
            </a:lnSpc>
            <a:spcAft>
              <a:spcPts val="0"/>
            </a:spcAft>
          </a:pPr>
          <a:r>
            <a:rPr lang="en-US" sz="1200" dirty="0">
              <a:solidFill>
                <a:schemeClr val="tx1"/>
              </a:solidFill>
              <a:latin typeface="Times New Roman" pitchFamily="18" charset="0"/>
              <a:cs typeface="Times New Roman" pitchFamily="18" charset="0"/>
            </a:rPr>
            <a:t>Quyết định </a:t>
          </a:r>
          <a:r>
            <a:rPr lang="vi-VN" sz="1200" dirty="0">
              <a:solidFill>
                <a:schemeClr val="tx1"/>
              </a:solidFill>
              <a:latin typeface="Times New Roman" pitchFamily="18" charset="0"/>
              <a:cs typeface="Times New Roman" pitchFamily="18" charset="0"/>
            </a:rPr>
            <a:t>748/QĐ-ĐHKTKTCN ngày </a:t>
          </a:r>
          <a:r>
            <a:rPr lang="en-US" sz="1200" dirty="0">
              <a:solidFill>
                <a:schemeClr val="tx1"/>
              </a:solidFill>
              <a:latin typeface="Times New Roman" pitchFamily="18" charset="0"/>
              <a:cs typeface="Times New Roman" pitchFamily="18" charset="0"/>
            </a:rPr>
            <a:t>20</a:t>
          </a:r>
          <a:r>
            <a:rPr lang="vi-VN" sz="1200" dirty="0">
              <a:solidFill>
                <a:schemeClr val="tx1"/>
              </a:solidFill>
              <a:latin typeface="Times New Roman" pitchFamily="18" charset="0"/>
              <a:cs typeface="Times New Roman" pitchFamily="18" charset="0"/>
            </a:rPr>
            <a:t> tháng </a:t>
          </a:r>
          <a:r>
            <a:rPr lang="en-US" sz="1200" dirty="0">
              <a:solidFill>
                <a:schemeClr val="tx1"/>
              </a:solidFill>
              <a:latin typeface="Times New Roman" pitchFamily="18" charset="0"/>
              <a:cs typeface="Times New Roman" pitchFamily="18" charset="0"/>
            </a:rPr>
            <a:t>8</a:t>
          </a:r>
          <a:r>
            <a:rPr lang="vi-VN" sz="1200" dirty="0">
              <a:solidFill>
                <a:schemeClr val="tx1"/>
              </a:solidFill>
              <a:latin typeface="Times New Roman" pitchFamily="18" charset="0"/>
              <a:cs typeface="Times New Roman" pitchFamily="18" charset="0"/>
            </a:rPr>
            <a:t> năm 20</a:t>
          </a:r>
          <a:r>
            <a:rPr lang="en-US" sz="1200" dirty="0">
              <a:solidFill>
                <a:schemeClr val="tx1"/>
              </a:solidFill>
              <a:latin typeface="Times New Roman" pitchFamily="18" charset="0"/>
              <a:cs typeface="Times New Roman" pitchFamily="18" charset="0"/>
            </a:rPr>
            <a:t>18 </a:t>
          </a:r>
          <a:r>
            <a:rPr lang="vi-VN" sz="1200" dirty="0">
              <a:solidFill>
                <a:schemeClr val="tx1"/>
              </a:solidFill>
              <a:latin typeface="Times New Roman" pitchFamily="18" charset="0"/>
              <a:cs typeface="Times New Roman" pitchFamily="18" charset="0"/>
            </a:rPr>
            <a:t>Quy định về Học bổng khuyến khích học tập đối với Sinh viên Trường Đại học Kinh tế - Kỹ thuật Công </a:t>
          </a:r>
          <a:r>
            <a:rPr lang="vi-VN" sz="1200" dirty="0">
              <a:solidFill>
                <a:schemeClr val="tx1"/>
              </a:solidFill>
              <a:latin typeface="Times New Roman" pitchFamily="18" charset="0"/>
              <a:cs typeface="Times New Roman" pitchFamily="18" charset="0"/>
              <a:hlinkClick xmlns:r="http://schemas.openxmlformats.org/officeDocument/2006/relationships" r:id="rId2"/>
            </a:rPr>
            <a:t>nghiệp </a:t>
          </a:r>
          <a:r>
            <a:rPr lang="en-US" sz="1200" dirty="0">
              <a:solidFill>
                <a:schemeClr val="tx1"/>
              </a:solidFill>
              <a:latin typeface="Times New Roman" pitchFamily="18" charset="0"/>
              <a:cs typeface="Times New Roman" pitchFamily="18" charset="0"/>
              <a:hlinkClick xmlns:r="http://schemas.openxmlformats.org/officeDocument/2006/relationships" r:id="rId2"/>
            </a:rPr>
            <a:t>https://sinhvien.uneti.edu.vn/sinh-vien/tin-tuc/quyet-dinh-so-748-qd-dhktktcn-ngay-20-10-2018-ve-quy-dinh-ve-hoc-bong-khuyen-khich-hoc-tap-doi-voi-sinh-vien-truong-dh-kinh-te-ky-thuat-cong-nghiep.html</a:t>
          </a:r>
          <a:endParaRPr lang="en-US" sz="1200" dirty="0">
            <a:solidFill>
              <a:schemeClr val="tx1"/>
            </a:solidFill>
            <a:latin typeface="Times New Roman" pitchFamily="18" charset="0"/>
            <a:cs typeface="Times New Roman" pitchFamily="18" charset="0"/>
          </a:endParaRPr>
        </a:p>
      </dgm:t>
    </dgm:pt>
    <dgm:pt modelId="{C99440DD-45A8-4F85-9F04-154BFB17CBDC}" type="parTrans" cxnId="{2DF4FEC2-B0A6-424E-A7D9-2C973145CE19}">
      <dgm:prSet/>
      <dgm:spPr/>
      <dgm:t>
        <a:bodyPr/>
        <a:lstStyle/>
        <a:p>
          <a:endParaRPr lang="en-US"/>
        </a:p>
      </dgm:t>
    </dgm:pt>
    <dgm:pt modelId="{01CFD053-5D29-4955-B2BD-432E353671BD}" type="sibTrans" cxnId="{2DF4FEC2-B0A6-424E-A7D9-2C973145CE19}">
      <dgm:prSet/>
      <dgm:spPr/>
      <dgm:t>
        <a:bodyPr/>
        <a:lstStyle/>
        <a:p>
          <a:endParaRPr lang="en-US"/>
        </a:p>
      </dgm:t>
    </dgm:pt>
    <dgm:pt modelId="{03B0B798-9B19-4200-8116-73E94FA218DC}">
      <dgm:prSet phldrT="[Text]" custT="1"/>
      <dgm:spPr>
        <a:solidFill>
          <a:srgbClr val="FFFF00"/>
        </a:solidFill>
      </dgm:spPr>
      <dgm:t>
        <a:bodyPr/>
        <a:lstStyle/>
        <a:p>
          <a:pPr>
            <a:lnSpc>
              <a:spcPct val="100000"/>
            </a:lnSpc>
          </a:pPr>
          <a:r>
            <a:rPr lang="en-US" sz="1200" dirty="0">
              <a:solidFill>
                <a:schemeClr val="tx1"/>
              </a:solidFill>
              <a:latin typeface="Times New Roman" pitchFamily="18" charset="0"/>
              <a:cs typeface="Times New Roman" pitchFamily="18" charset="0"/>
            </a:rPr>
            <a:t>Quyết định </a:t>
          </a:r>
          <a:r>
            <a:rPr lang="vi-VN" sz="1200" dirty="0">
              <a:solidFill>
                <a:schemeClr val="tx1"/>
              </a:solidFill>
              <a:latin typeface="Times New Roman" pitchFamily="18" charset="0"/>
              <a:cs typeface="Times New Roman" pitchFamily="18" charset="0"/>
            </a:rPr>
            <a:t>74</a:t>
          </a:r>
          <a:r>
            <a:rPr lang="en-US" sz="1200" dirty="0">
              <a:solidFill>
                <a:schemeClr val="tx1"/>
              </a:solidFill>
              <a:latin typeface="Times New Roman" pitchFamily="18" charset="0"/>
              <a:cs typeface="Times New Roman" pitchFamily="18" charset="0"/>
            </a:rPr>
            <a:t>1</a:t>
          </a:r>
          <a:r>
            <a:rPr lang="vi-VN" sz="1200" dirty="0">
              <a:solidFill>
                <a:schemeClr val="tx1"/>
              </a:solidFill>
              <a:latin typeface="Times New Roman" pitchFamily="18" charset="0"/>
              <a:cs typeface="Times New Roman" pitchFamily="18" charset="0"/>
            </a:rPr>
            <a:t>/QĐ-ĐHKTKTCN</a:t>
          </a:r>
          <a:r>
            <a:rPr lang="en-US" sz="1200" dirty="0">
              <a:solidFill>
                <a:schemeClr val="tx1"/>
              </a:solidFill>
              <a:latin typeface="Times New Roman" pitchFamily="18" charset="0"/>
              <a:cs typeface="Times New Roman" pitchFamily="18" charset="0"/>
            </a:rPr>
            <a:t> </a:t>
          </a:r>
          <a:r>
            <a:rPr lang="vi-VN" sz="1200" dirty="0">
              <a:solidFill>
                <a:schemeClr val="tx1"/>
              </a:solidFill>
              <a:latin typeface="Times New Roman" pitchFamily="18" charset="0"/>
              <a:cs typeface="Times New Roman" pitchFamily="18" charset="0"/>
            </a:rPr>
            <a:t>ngày </a:t>
          </a:r>
          <a:r>
            <a:rPr lang="en-US" sz="1200" dirty="0">
              <a:solidFill>
                <a:schemeClr val="tx1"/>
              </a:solidFill>
              <a:latin typeface="Times New Roman" pitchFamily="18" charset="0"/>
              <a:cs typeface="Times New Roman" pitchFamily="18" charset="0"/>
            </a:rPr>
            <a:t>20</a:t>
          </a:r>
          <a:r>
            <a:rPr lang="vi-VN" sz="1200" dirty="0">
              <a:solidFill>
                <a:schemeClr val="tx1"/>
              </a:solidFill>
              <a:latin typeface="Times New Roman" pitchFamily="18" charset="0"/>
              <a:cs typeface="Times New Roman" pitchFamily="18" charset="0"/>
            </a:rPr>
            <a:t> tháng </a:t>
          </a:r>
          <a:r>
            <a:rPr lang="en-US" sz="1200" dirty="0">
              <a:solidFill>
                <a:schemeClr val="tx1"/>
              </a:solidFill>
              <a:latin typeface="Times New Roman" pitchFamily="18" charset="0"/>
              <a:cs typeface="Times New Roman" pitchFamily="18" charset="0"/>
            </a:rPr>
            <a:t>8</a:t>
          </a:r>
          <a:r>
            <a:rPr lang="vi-VN" sz="1200" dirty="0">
              <a:solidFill>
                <a:schemeClr val="tx1"/>
              </a:solidFill>
              <a:latin typeface="Times New Roman" pitchFamily="18" charset="0"/>
              <a:cs typeface="Times New Roman" pitchFamily="18" charset="0"/>
            </a:rPr>
            <a:t> năm 20</a:t>
          </a:r>
          <a:r>
            <a:rPr lang="en-US" sz="1200" dirty="0">
              <a:solidFill>
                <a:schemeClr val="tx1"/>
              </a:solidFill>
              <a:latin typeface="Times New Roman" pitchFamily="18" charset="0"/>
              <a:cs typeface="Times New Roman" pitchFamily="18" charset="0"/>
            </a:rPr>
            <a:t>18</a:t>
          </a:r>
          <a:r>
            <a:rPr lang="vi-VN" sz="1200" dirty="0">
              <a:solidFill>
                <a:schemeClr val="tx1"/>
              </a:solidFill>
              <a:latin typeface="Times New Roman" pitchFamily="18" charset="0"/>
              <a:cs typeface="Times New Roman" pitchFamily="18" charset="0"/>
            </a:rPr>
            <a:t> </a:t>
          </a:r>
          <a:r>
            <a:rPr lang="en-US" sz="1200" dirty="0">
              <a:solidFill>
                <a:schemeClr val="tx1"/>
              </a:solidFill>
              <a:latin typeface="Times New Roman" pitchFamily="18" charset="0"/>
              <a:cs typeface="Times New Roman" pitchFamily="18" charset="0"/>
            </a:rPr>
            <a:t>Ban hành quy định tạm thời về việc thực hiện nếp sống văn hóa học đường đối với học viên</a:t>
          </a:r>
          <a:r>
            <a:rPr lang="vi-VN" sz="1200" dirty="0">
              <a:solidFill>
                <a:schemeClr val="tx1"/>
              </a:solidFill>
              <a:latin typeface="Times New Roman" pitchFamily="18" charset="0"/>
              <a:cs typeface="Times New Roman" pitchFamily="18" charset="0"/>
            </a:rPr>
            <a:t> </a:t>
          </a:r>
          <a:r>
            <a:rPr lang="en-US" sz="1200" dirty="0">
              <a:solidFill>
                <a:schemeClr val="tx1"/>
              </a:solidFill>
              <a:latin typeface="Times New Roman" pitchFamily="18" charset="0"/>
              <a:cs typeface="Times New Roman" pitchFamily="18" charset="0"/>
            </a:rPr>
            <a:t>tại</a:t>
          </a:r>
          <a:r>
            <a:rPr lang="vi-VN" sz="1200" dirty="0">
              <a:solidFill>
                <a:schemeClr val="tx1"/>
              </a:solidFill>
              <a:latin typeface="Times New Roman" pitchFamily="18" charset="0"/>
              <a:cs typeface="Times New Roman" pitchFamily="18" charset="0"/>
            </a:rPr>
            <a:t> Trường Đại học Kinh tế - Kỹ thuật Công nghiệp</a:t>
          </a:r>
          <a:r>
            <a:rPr lang="en-US" sz="1200" dirty="0">
              <a:solidFill>
                <a:schemeClr val="tx1"/>
              </a:solidFill>
              <a:latin typeface="Times New Roman" pitchFamily="18" charset="0"/>
              <a:cs typeface="Times New Roman" pitchFamily="18" charset="0"/>
            </a:rPr>
            <a:t>.</a:t>
          </a:r>
          <a:r>
            <a:rPr lang="en-US" sz="1200" b="1" dirty="0">
              <a:solidFill>
                <a:schemeClr val="tx1"/>
              </a:solidFill>
              <a:latin typeface="Times New Roman" pitchFamily="18" charset="0"/>
              <a:cs typeface="Times New Roman" pitchFamily="18" charset="0"/>
              <a:hlinkClick xmlns:r="http://schemas.openxmlformats.org/officeDocument/2006/relationships" r:id="rId3"/>
            </a:rPr>
            <a:t>https://sinhvien.uneti.edu.vn/sinh-vien/tin-tuc/quyet-dinh-741-qd-dhktktcn-ngay-20-10-2018-ve-ban-hanh-quy-che-tam-thoi-ve-viec-thuc-hien-nep-song-van-hoa-hoc-duong-doi-voi-hoc-vien-tai-truong-dh-ki.html</a:t>
          </a:r>
          <a:endParaRPr lang="en-US" sz="1200" dirty="0">
            <a:solidFill>
              <a:schemeClr val="tx1"/>
            </a:solidFill>
            <a:latin typeface="Times New Roman" pitchFamily="18" charset="0"/>
            <a:cs typeface="Times New Roman" pitchFamily="18" charset="0"/>
          </a:endParaRPr>
        </a:p>
      </dgm:t>
    </dgm:pt>
    <dgm:pt modelId="{91E0BA4A-D2D3-4A5E-BF58-D9FA4082DD1F}" type="sibTrans" cxnId="{53816B77-2D95-4513-B08E-8CF82CF8ED35}">
      <dgm:prSet/>
      <dgm:spPr/>
      <dgm:t>
        <a:bodyPr/>
        <a:lstStyle/>
        <a:p>
          <a:endParaRPr lang="en-US"/>
        </a:p>
      </dgm:t>
    </dgm:pt>
    <dgm:pt modelId="{910D6E94-A969-4EB2-893C-54CD8878022F}" type="parTrans" cxnId="{53816B77-2D95-4513-B08E-8CF82CF8ED35}">
      <dgm:prSet/>
      <dgm:spPr/>
      <dgm:t>
        <a:bodyPr/>
        <a:lstStyle/>
        <a:p>
          <a:endParaRPr lang="en-US"/>
        </a:p>
      </dgm:t>
    </dgm:pt>
    <dgm:pt modelId="{3CD48817-5A72-40B3-9807-D708BE7CB6D1}">
      <dgm:prSet custT="1"/>
      <dgm:spPr>
        <a:solidFill>
          <a:srgbClr val="FFFF00"/>
        </a:solidFill>
      </dgm:spPr>
      <dgm:t>
        <a:bodyPr/>
        <a:lstStyle/>
        <a:p>
          <a:pPr algn="just">
            <a:lnSpc>
              <a:spcPct val="100000"/>
            </a:lnSpc>
            <a:spcAft>
              <a:spcPts val="0"/>
            </a:spcAft>
          </a:pPr>
          <a:r>
            <a:rPr lang="en-US" sz="1200" dirty="0">
              <a:solidFill>
                <a:schemeClr val="tx1"/>
              </a:solidFill>
              <a:latin typeface="Times New Roman" pitchFamily="18" charset="0"/>
              <a:cs typeface="Times New Roman" pitchFamily="18" charset="0"/>
            </a:rPr>
            <a:t>Quyết định </a:t>
          </a:r>
          <a:r>
            <a:rPr lang="vi-VN" sz="1200" dirty="0">
              <a:solidFill>
                <a:schemeClr val="tx1"/>
              </a:solidFill>
              <a:latin typeface="Times New Roman" pitchFamily="18" charset="0"/>
              <a:cs typeface="Times New Roman" pitchFamily="18" charset="0"/>
            </a:rPr>
            <a:t>7</a:t>
          </a:r>
          <a:r>
            <a:rPr lang="en-US" sz="1200" dirty="0">
              <a:solidFill>
                <a:schemeClr val="tx1"/>
              </a:solidFill>
              <a:latin typeface="Times New Roman" pitchFamily="18" charset="0"/>
              <a:cs typeface="Times New Roman" pitchFamily="18" charset="0"/>
            </a:rPr>
            <a:t>50</a:t>
          </a:r>
          <a:r>
            <a:rPr lang="vi-VN" sz="1200" dirty="0">
              <a:solidFill>
                <a:schemeClr val="tx1"/>
              </a:solidFill>
              <a:latin typeface="Times New Roman" pitchFamily="18" charset="0"/>
              <a:cs typeface="Times New Roman" pitchFamily="18" charset="0"/>
            </a:rPr>
            <a:t>/QĐ-ĐHKTKTCN ngày </a:t>
          </a:r>
          <a:r>
            <a:rPr lang="en-US" sz="1200" dirty="0">
              <a:solidFill>
                <a:schemeClr val="tx1"/>
              </a:solidFill>
              <a:latin typeface="Times New Roman" pitchFamily="18" charset="0"/>
              <a:cs typeface="Times New Roman" pitchFamily="18" charset="0"/>
            </a:rPr>
            <a:t>20</a:t>
          </a:r>
          <a:r>
            <a:rPr lang="vi-VN" sz="1200" dirty="0">
              <a:solidFill>
                <a:schemeClr val="tx1"/>
              </a:solidFill>
              <a:latin typeface="Times New Roman" pitchFamily="18" charset="0"/>
              <a:cs typeface="Times New Roman" pitchFamily="18" charset="0"/>
            </a:rPr>
            <a:t> tháng </a:t>
          </a:r>
          <a:r>
            <a:rPr lang="en-US" sz="1200" dirty="0">
              <a:solidFill>
                <a:schemeClr val="tx1"/>
              </a:solidFill>
              <a:latin typeface="Times New Roman" pitchFamily="18" charset="0"/>
              <a:cs typeface="Times New Roman" pitchFamily="18" charset="0"/>
            </a:rPr>
            <a:t>8</a:t>
          </a:r>
          <a:r>
            <a:rPr lang="vi-VN" sz="1200" dirty="0">
              <a:solidFill>
                <a:schemeClr val="tx1"/>
              </a:solidFill>
              <a:latin typeface="Times New Roman" pitchFamily="18" charset="0"/>
              <a:cs typeface="Times New Roman" pitchFamily="18" charset="0"/>
            </a:rPr>
            <a:t> năm 20</a:t>
          </a:r>
          <a:r>
            <a:rPr lang="en-US" sz="1200" dirty="0">
              <a:solidFill>
                <a:schemeClr val="tx1"/>
              </a:solidFill>
              <a:latin typeface="Times New Roman" pitchFamily="18" charset="0"/>
              <a:cs typeface="Times New Roman" pitchFamily="18" charset="0"/>
            </a:rPr>
            <a:t>18 </a:t>
          </a:r>
          <a:r>
            <a:rPr lang="vi-VN" sz="1200" dirty="0">
              <a:solidFill>
                <a:schemeClr val="tx1"/>
              </a:solidFill>
              <a:latin typeface="Times New Roman" pitchFamily="18" charset="0"/>
              <a:cs typeface="Times New Roman" pitchFamily="18" charset="0"/>
            </a:rPr>
            <a:t>Quy chế ngoại trú  của sinh viên Trường Đại học Kinh tế - Kỹ thuật Công nghiệp</a:t>
          </a:r>
          <a:r>
            <a:rPr lang="en-US" sz="1200" dirty="0">
              <a:solidFill>
                <a:schemeClr val="tx1"/>
              </a:solidFill>
              <a:latin typeface="Times New Roman" pitchFamily="18" charset="0"/>
              <a:cs typeface="Times New Roman" pitchFamily="18" charset="0"/>
            </a:rPr>
            <a:t>.</a:t>
          </a:r>
          <a:r>
            <a:rPr lang="vi-VN" sz="1200" dirty="0">
              <a:solidFill>
                <a:schemeClr val="tx1"/>
              </a:solidFill>
              <a:latin typeface="Times New Roman" pitchFamily="18" charset="0"/>
              <a:cs typeface="Times New Roman" pitchFamily="18" charset="0"/>
            </a:rPr>
            <a:t> </a:t>
          </a:r>
          <a:r>
            <a:rPr lang="en-US" sz="1200" dirty="0">
              <a:solidFill>
                <a:schemeClr val="tx1"/>
              </a:solidFill>
              <a:latin typeface="Times New Roman" pitchFamily="18" charset="0"/>
              <a:cs typeface="Times New Roman" pitchFamily="18" charset="0"/>
              <a:hlinkClick xmlns:r="http://schemas.openxmlformats.org/officeDocument/2006/relationships" r:id="rId4"/>
            </a:rPr>
            <a:t>https://sinhvien.uneti.edu.vn/sinh-vien/tin-tuc/quyet-dinh-750-qd-dhktktcn-ngay-20-10-2018-ve-ban-hanh-quy-che-ngoai-tru-cua-sv-truong-dh-kinh-te-ky-thuat-cong-nghiep.html</a:t>
          </a:r>
          <a:endParaRPr lang="en-US" sz="1200" dirty="0">
            <a:solidFill>
              <a:schemeClr val="tx1"/>
            </a:solidFill>
            <a:latin typeface="Times New Roman" pitchFamily="18" charset="0"/>
            <a:cs typeface="Times New Roman" pitchFamily="18" charset="0"/>
          </a:endParaRPr>
        </a:p>
      </dgm:t>
    </dgm:pt>
    <dgm:pt modelId="{ADCC2827-D9BA-4D57-90CE-7ADE166A2AED}" type="parTrans" cxnId="{5B20CF0E-3353-4174-B2F0-596C2E146523}">
      <dgm:prSet/>
      <dgm:spPr/>
      <dgm:t>
        <a:bodyPr/>
        <a:lstStyle/>
        <a:p>
          <a:endParaRPr lang="en-US"/>
        </a:p>
      </dgm:t>
    </dgm:pt>
    <dgm:pt modelId="{2436CD48-099D-429A-A289-9652736D8F0F}" type="sibTrans" cxnId="{5B20CF0E-3353-4174-B2F0-596C2E146523}">
      <dgm:prSet/>
      <dgm:spPr/>
      <dgm:t>
        <a:bodyPr/>
        <a:lstStyle/>
        <a:p>
          <a:endParaRPr lang="en-US"/>
        </a:p>
      </dgm:t>
    </dgm:pt>
    <dgm:pt modelId="{2C6A9DAF-9F14-435D-8F6B-FBB72ADA49CC}" type="pres">
      <dgm:prSet presAssocID="{3F6D70CA-911F-4F26-A582-250517CD9D08}" presName="linear" presStyleCnt="0">
        <dgm:presLayoutVars>
          <dgm:animLvl val="lvl"/>
          <dgm:resizeHandles val="exact"/>
        </dgm:presLayoutVars>
      </dgm:prSet>
      <dgm:spPr/>
      <dgm:t>
        <a:bodyPr/>
        <a:lstStyle/>
        <a:p>
          <a:endParaRPr lang="en-US"/>
        </a:p>
      </dgm:t>
    </dgm:pt>
    <dgm:pt modelId="{5171A1C9-39E4-466E-B76E-0CCF8C505EFE}" type="pres">
      <dgm:prSet presAssocID="{03B0B798-9B19-4200-8116-73E94FA218DC}" presName="parentText" presStyleLbl="node1" presStyleIdx="0" presStyleCnt="4">
        <dgm:presLayoutVars>
          <dgm:chMax val="0"/>
          <dgm:bulletEnabled val="1"/>
        </dgm:presLayoutVars>
      </dgm:prSet>
      <dgm:spPr/>
      <dgm:t>
        <a:bodyPr/>
        <a:lstStyle/>
        <a:p>
          <a:endParaRPr lang="en-US"/>
        </a:p>
      </dgm:t>
    </dgm:pt>
    <dgm:pt modelId="{0975AC16-438F-44B1-8AED-DDB33BF8DA0B}" type="pres">
      <dgm:prSet presAssocID="{91E0BA4A-D2D3-4A5E-BF58-D9FA4082DD1F}" presName="spacer" presStyleCnt="0"/>
      <dgm:spPr/>
    </dgm:pt>
    <dgm:pt modelId="{19F42E92-C505-466E-A74A-07EE42F9C652}" type="pres">
      <dgm:prSet presAssocID="{74BF2263-3706-43C2-BBEB-161C7CC06937}" presName="parentText" presStyleLbl="node1" presStyleIdx="1" presStyleCnt="4">
        <dgm:presLayoutVars>
          <dgm:chMax val="0"/>
          <dgm:bulletEnabled val="1"/>
        </dgm:presLayoutVars>
      </dgm:prSet>
      <dgm:spPr/>
      <dgm:t>
        <a:bodyPr/>
        <a:lstStyle/>
        <a:p>
          <a:endParaRPr lang="en-US"/>
        </a:p>
      </dgm:t>
    </dgm:pt>
    <dgm:pt modelId="{13FA5460-9950-4AC8-9084-42D9C50A08D0}" type="pres">
      <dgm:prSet presAssocID="{764FB43E-1AE3-404C-9E63-A9D99F2CE2F3}" presName="spacer" presStyleCnt="0"/>
      <dgm:spPr/>
    </dgm:pt>
    <dgm:pt modelId="{5425E9D1-9462-49AF-A0EF-3046AC9ED342}" type="pres">
      <dgm:prSet presAssocID="{597FB3CD-9660-44CB-8D0F-693780B23F48}" presName="parentText" presStyleLbl="node1" presStyleIdx="2" presStyleCnt="4">
        <dgm:presLayoutVars>
          <dgm:chMax val="0"/>
          <dgm:bulletEnabled val="1"/>
        </dgm:presLayoutVars>
      </dgm:prSet>
      <dgm:spPr/>
      <dgm:t>
        <a:bodyPr/>
        <a:lstStyle/>
        <a:p>
          <a:endParaRPr lang="en-US"/>
        </a:p>
      </dgm:t>
    </dgm:pt>
    <dgm:pt modelId="{D1935822-60CB-41AF-81C8-4EB58A45889C}" type="pres">
      <dgm:prSet presAssocID="{01CFD053-5D29-4955-B2BD-432E353671BD}" presName="spacer" presStyleCnt="0"/>
      <dgm:spPr/>
    </dgm:pt>
    <dgm:pt modelId="{59B13513-3DBB-45A8-9B00-6D4C1D967AA5}" type="pres">
      <dgm:prSet presAssocID="{3CD48817-5A72-40B3-9807-D708BE7CB6D1}" presName="parentText" presStyleLbl="node1" presStyleIdx="3" presStyleCnt="4">
        <dgm:presLayoutVars>
          <dgm:chMax val="0"/>
          <dgm:bulletEnabled val="1"/>
        </dgm:presLayoutVars>
      </dgm:prSet>
      <dgm:spPr/>
      <dgm:t>
        <a:bodyPr/>
        <a:lstStyle/>
        <a:p>
          <a:endParaRPr lang="en-US"/>
        </a:p>
      </dgm:t>
    </dgm:pt>
  </dgm:ptLst>
  <dgm:cxnLst>
    <dgm:cxn modelId="{5174F33C-E78C-48EE-8E4E-1BDB1295DBB3}" type="presOf" srcId="{74BF2263-3706-43C2-BBEB-161C7CC06937}" destId="{19F42E92-C505-466E-A74A-07EE42F9C652}" srcOrd="0" destOrd="0" presId="urn:microsoft.com/office/officeart/2005/8/layout/vList2"/>
    <dgm:cxn modelId="{D43F9B43-DABD-4154-851A-07641E7D17C9}" type="presOf" srcId="{3CD48817-5A72-40B3-9807-D708BE7CB6D1}" destId="{59B13513-3DBB-45A8-9B00-6D4C1D967AA5}" srcOrd="0" destOrd="0" presId="urn:microsoft.com/office/officeart/2005/8/layout/vList2"/>
    <dgm:cxn modelId="{53816B77-2D95-4513-B08E-8CF82CF8ED35}" srcId="{3F6D70CA-911F-4F26-A582-250517CD9D08}" destId="{03B0B798-9B19-4200-8116-73E94FA218DC}" srcOrd="0" destOrd="0" parTransId="{910D6E94-A969-4EB2-893C-54CD8878022F}" sibTransId="{91E0BA4A-D2D3-4A5E-BF58-D9FA4082DD1F}"/>
    <dgm:cxn modelId="{5B20CF0E-3353-4174-B2F0-596C2E146523}" srcId="{3F6D70CA-911F-4F26-A582-250517CD9D08}" destId="{3CD48817-5A72-40B3-9807-D708BE7CB6D1}" srcOrd="3" destOrd="0" parTransId="{ADCC2827-D9BA-4D57-90CE-7ADE166A2AED}" sibTransId="{2436CD48-099D-429A-A289-9652736D8F0F}"/>
    <dgm:cxn modelId="{46296933-084E-49D9-B28F-774E04413414}" type="presOf" srcId="{597FB3CD-9660-44CB-8D0F-693780B23F48}" destId="{5425E9D1-9462-49AF-A0EF-3046AC9ED342}" srcOrd="0" destOrd="0" presId="urn:microsoft.com/office/officeart/2005/8/layout/vList2"/>
    <dgm:cxn modelId="{2DF4FEC2-B0A6-424E-A7D9-2C973145CE19}" srcId="{3F6D70CA-911F-4F26-A582-250517CD9D08}" destId="{597FB3CD-9660-44CB-8D0F-693780B23F48}" srcOrd="2" destOrd="0" parTransId="{C99440DD-45A8-4F85-9F04-154BFB17CBDC}" sibTransId="{01CFD053-5D29-4955-B2BD-432E353671BD}"/>
    <dgm:cxn modelId="{307CD0B8-1EFC-4592-87AE-2D2A77BB18C9}" type="presOf" srcId="{03B0B798-9B19-4200-8116-73E94FA218DC}" destId="{5171A1C9-39E4-466E-B76E-0CCF8C505EFE}" srcOrd="0" destOrd="0" presId="urn:microsoft.com/office/officeart/2005/8/layout/vList2"/>
    <dgm:cxn modelId="{9D70BDF4-50DE-444C-9E02-0C01EE063FF5}" type="presOf" srcId="{3F6D70CA-911F-4F26-A582-250517CD9D08}" destId="{2C6A9DAF-9F14-435D-8F6B-FBB72ADA49CC}" srcOrd="0" destOrd="0" presId="urn:microsoft.com/office/officeart/2005/8/layout/vList2"/>
    <dgm:cxn modelId="{E8E316C8-786B-40A1-A74F-F1B64C2A1F04}" srcId="{3F6D70CA-911F-4F26-A582-250517CD9D08}" destId="{74BF2263-3706-43C2-BBEB-161C7CC06937}" srcOrd="1" destOrd="0" parTransId="{6E7B18C3-B6CF-4F09-AC75-CCB87E21576B}" sibTransId="{764FB43E-1AE3-404C-9E63-A9D99F2CE2F3}"/>
    <dgm:cxn modelId="{3F507EC1-D33A-4637-AC24-EF9FEF8DD5A3}" type="presParOf" srcId="{2C6A9DAF-9F14-435D-8F6B-FBB72ADA49CC}" destId="{5171A1C9-39E4-466E-B76E-0CCF8C505EFE}" srcOrd="0" destOrd="0" presId="urn:microsoft.com/office/officeart/2005/8/layout/vList2"/>
    <dgm:cxn modelId="{0A85981F-E9B8-4F3A-A60B-38091C43FCAA}" type="presParOf" srcId="{2C6A9DAF-9F14-435D-8F6B-FBB72ADA49CC}" destId="{0975AC16-438F-44B1-8AED-DDB33BF8DA0B}" srcOrd="1" destOrd="0" presId="urn:microsoft.com/office/officeart/2005/8/layout/vList2"/>
    <dgm:cxn modelId="{40910F34-DCB2-44D8-BA54-B5981349E3CB}" type="presParOf" srcId="{2C6A9DAF-9F14-435D-8F6B-FBB72ADA49CC}" destId="{19F42E92-C505-466E-A74A-07EE42F9C652}" srcOrd="2" destOrd="0" presId="urn:microsoft.com/office/officeart/2005/8/layout/vList2"/>
    <dgm:cxn modelId="{B71EC6F5-E6F2-4216-BF44-8306930E8982}" type="presParOf" srcId="{2C6A9DAF-9F14-435D-8F6B-FBB72ADA49CC}" destId="{13FA5460-9950-4AC8-9084-42D9C50A08D0}" srcOrd="3" destOrd="0" presId="urn:microsoft.com/office/officeart/2005/8/layout/vList2"/>
    <dgm:cxn modelId="{283A034E-C60F-4F29-8137-EB849444AACE}" type="presParOf" srcId="{2C6A9DAF-9F14-435D-8F6B-FBB72ADA49CC}" destId="{5425E9D1-9462-49AF-A0EF-3046AC9ED342}" srcOrd="4" destOrd="0" presId="urn:microsoft.com/office/officeart/2005/8/layout/vList2"/>
    <dgm:cxn modelId="{7153C31D-0FC5-457A-BA00-6489E2D5B766}" type="presParOf" srcId="{2C6A9DAF-9F14-435D-8F6B-FBB72ADA49CC}" destId="{D1935822-60CB-41AF-81C8-4EB58A45889C}" srcOrd="5" destOrd="0" presId="urn:microsoft.com/office/officeart/2005/8/layout/vList2"/>
    <dgm:cxn modelId="{0CCB15E7-1DDA-4647-891C-586CBB70692B}" type="presParOf" srcId="{2C6A9DAF-9F14-435D-8F6B-FBB72ADA49CC}" destId="{59B13513-3DBB-45A8-9B00-6D4C1D967AA5}"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F6D70CA-911F-4F26-A582-250517CD9D08}" type="doc">
      <dgm:prSet loTypeId="urn:microsoft.com/office/officeart/2005/8/layout/vList2" loCatId="list" qsTypeId="urn:microsoft.com/office/officeart/2005/8/quickstyle/3d1" qsCatId="3D" csTypeId="urn:microsoft.com/office/officeart/2005/8/colors/accent2_2" csCatId="accent2" phldr="1"/>
      <dgm:spPr/>
      <dgm:t>
        <a:bodyPr/>
        <a:lstStyle/>
        <a:p>
          <a:endParaRPr lang="en-US"/>
        </a:p>
      </dgm:t>
    </dgm:pt>
    <dgm:pt modelId="{74BF2263-3706-43C2-BBEB-161C7CC06937}">
      <dgm:prSet phldrT="[Text]" custT="1"/>
      <dgm:spPr>
        <a:solidFill>
          <a:srgbClr val="FFFF00"/>
        </a:solidFill>
      </dgm:spPr>
      <dgm:t>
        <a:bodyPr/>
        <a:lstStyle/>
        <a:p>
          <a:pPr>
            <a:spcAft>
              <a:spcPts val="0"/>
            </a:spcAft>
          </a:pPr>
          <a:r>
            <a:rPr lang="en-US" sz="1200" dirty="0">
              <a:solidFill>
                <a:schemeClr val="tx1"/>
              </a:solidFill>
              <a:latin typeface="Times New Roman" pitchFamily="18" charset="0"/>
              <a:cs typeface="Times New Roman" pitchFamily="18" charset="0"/>
            </a:rPr>
            <a:t>Quyết định 644</a:t>
          </a:r>
          <a:r>
            <a:rPr lang="vi-VN" sz="1200" dirty="0">
              <a:solidFill>
                <a:schemeClr val="tx1"/>
              </a:solidFill>
              <a:latin typeface="Times New Roman" pitchFamily="18" charset="0"/>
              <a:cs typeface="Times New Roman" pitchFamily="18" charset="0"/>
            </a:rPr>
            <a:t>/QĐ-ĐHKTKTCN ngày </a:t>
          </a:r>
          <a:r>
            <a:rPr lang="en-US" sz="1200" dirty="0">
              <a:solidFill>
                <a:schemeClr val="tx1"/>
              </a:solidFill>
              <a:latin typeface="Times New Roman" pitchFamily="18" charset="0"/>
              <a:cs typeface="Times New Roman" pitchFamily="18" charset="0"/>
            </a:rPr>
            <a:t>01</a:t>
          </a:r>
          <a:r>
            <a:rPr lang="vi-VN" sz="1200" dirty="0">
              <a:solidFill>
                <a:schemeClr val="tx1"/>
              </a:solidFill>
              <a:latin typeface="Times New Roman" pitchFamily="18" charset="0"/>
              <a:cs typeface="Times New Roman" pitchFamily="18" charset="0"/>
            </a:rPr>
            <a:t> tháng </a:t>
          </a:r>
          <a:r>
            <a:rPr lang="en-US" sz="1200" dirty="0">
              <a:solidFill>
                <a:schemeClr val="tx1"/>
              </a:solidFill>
              <a:latin typeface="Times New Roman" pitchFamily="18" charset="0"/>
              <a:cs typeface="Times New Roman" pitchFamily="18" charset="0"/>
            </a:rPr>
            <a:t>12</a:t>
          </a:r>
          <a:r>
            <a:rPr lang="vi-VN" sz="1200" dirty="0">
              <a:solidFill>
                <a:schemeClr val="tx1"/>
              </a:solidFill>
              <a:latin typeface="Times New Roman" pitchFamily="18" charset="0"/>
              <a:cs typeface="Times New Roman" pitchFamily="18" charset="0"/>
            </a:rPr>
            <a:t> năm 20</a:t>
          </a:r>
          <a:r>
            <a:rPr lang="en-US" sz="1200" dirty="0">
              <a:solidFill>
                <a:schemeClr val="tx1"/>
              </a:solidFill>
              <a:latin typeface="Times New Roman" pitchFamily="18" charset="0"/>
              <a:cs typeface="Times New Roman" pitchFamily="18" charset="0"/>
            </a:rPr>
            <a:t>20 V/v sửa đổi bổ sung một số nội dung của Quy chế đánh giá kết quả điểm rèn luyện được ban hành theo Quyết định 747</a:t>
          </a:r>
          <a:r>
            <a:rPr lang="vi-VN" sz="1200" dirty="0">
              <a:solidFill>
                <a:schemeClr val="tx1"/>
              </a:solidFill>
              <a:latin typeface="Times New Roman" pitchFamily="18" charset="0"/>
              <a:cs typeface="Times New Roman" pitchFamily="18" charset="0"/>
            </a:rPr>
            <a:t>/QĐ-ĐHKTKTCN ngày </a:t>
          </a:r>
          <a:r>
            <a:rPr lang="en-US" sz="1200" dirty="0">
              <a:solidFill>
                <a:schemeClr val="tx1"/>
              </a:solidFill>
              <a:latin typeface="Times New Roman" pitchFamily="18" charset="0"/>
              <a:cs typeface="Times New Roman" pitchFamily="18" charset="0"/>
            </a:rPr>
            <a:t>20/8/</a:t>
          </a:r>
          <a:r>
            <a:rPr lang="vi-VN" sz="1200" dirty="0">
              <a:solidFill>
                <a:schemeClr val="tx1"/>
              </a:solidFill>
              <a:latin typeface="Times New Roman" pitchFamily="18" charset="0"/>
              <a:cs typeface="Times New Roman" pitchFamily="18" charset="0"/>
            </a:rPr>
            <a:t>20</a:t>
          </a:r>
          <a:r>
            <a:rPr lang="en-US" sz="1200" dirty="0">
              <a:solidFill>
                <a:schemeClr val="tx1"/>
              </a:solidFill>
              <a:latin typeface="Times New Roman" pitchFamily="18" charset="0"/>
              <a:cs typeface="Times New Roman" pitchFamily="18" charset="0"/>
            </a:rPr>
            <a:t>18  của Hiệu trưởng </a:t>
          </a:r>
          <a:r>
            <a:rPr lang="vi-VN" sz="1200" dirty="0">
              <a:solidFill>
                <a:schemeClr val="tx1"/>
              </a:solidFill>
              <a:latin typeface="Times New Roman" pitchFamily="18" charset="0"/>
              <a:cs typeface="Times New Roman" pitchFamily="18" charset="0"/>
            </a:rPr>
            <a:t>Trường Đại học Kinh tế - Kỹ thuật Công nghiệp</a:t>
          </a:r>
          <a:r>
            <a:rPr lang="en-US" sz="1200" dirty="0">
              <a:solidFill>
                <a:schemeClr val="tx1"/>
              </a:solidFill>
              <a:latin typeface="Times New Roman" pitchFamily="18" charset="0"/>
              <a:cs typeface="Times New Roman" pitchFamily="18" charset="0"/>
            </a:rPr>
            <a:t>. </a:t>
          </a:r>
          <a:r>
            <a:rPr lang="en-US" sz="1200" b="1" dirty="0">
              <a:solidFill>
                <a:schemeClr val="tx1"/>
              </a:solidFill>
              <a:latin typeface="Times New Roman" pitchFamily="18" charset="0"/>
              <a:cs typeface="Times New Roman" pitchFamily="18" charset="0"/>
              <a:hlinkClick xmlns:r="http://schemas.openxmlformats.org/officeDocument/2006/relationships" r:id="rId1"/>
            </a:rPr>
            <a:t>https://sinhvien.uneti.edu.vn/sinh-vien/tin-tuc/quyet-dinh-so-644-qd-dhktktcn-ngay-01-12-2020-v-v-sua-doi-bo-sung-mot-so-noi-dung-cua-quy-che-danh-gia-ket-qua-ren-luyen-sinh-vien-043926.html</a:t>
          </a:r>
          <a:endParaRPr lang="en-US" sz="1200" dirty="0">
            <a:solidFill>
              <a:schemeClr val="tx1"/>
            </a:solidFill>
            <a:latin typeface="Times New Roman" pitchFamily="18" charset="0"/>
            <a:cs typeface="Times New Roman" pitchFamily="18" charset="0"/>
          </a:endParaRPr>
        </a:p>
      </dgm:t>
    </dgm:pt>
    <dgm:pt modelId="{6E7B18C3-B6CF-4F09-AC75-CCB87E21576B}" type="parTrans" cxnId="{E8E316C8-786B-40A1-A74F-F1B64C2A1F04}">
      <dgm:prSet/>
      <dgm:spPr/>
      <dgm:t>
        <a:bodyPr/>
        <a:lstStyle/>
        <a:p>
          <a:endParaRPr lang="en-US"/>
        </a:p>
      </dgm:t>
    </dgm:pt>
    <dgm:pt modelId="{764FB43E-1AE3-404C-9E63-A9D99F2CE2F3}" type="sibTrans" cxnId="{E8E316C8-786B-40A1-A74F-F1B64C2A1F04}">
      <dgm:prSet/>
      <dgm:spPr/>
      <dgm:t>
        <a:bodyPr/>
        <a:lstStyle/>
        <a:p>
          <a:endParaRPr lang="en-US"/>
        </a:p>
      </dgm:t>
    </dgm:pt>
    <dgm:pt modelId="{03B0B798-9B19-4200-8116-73E94FA218DC}">
      <dgm:prSet phldrT="[Text]" custT="1"/>
      <dgm:spPr>
        <a:solidFill>
          <a:srgbClr val="FFFF00"/>
        </a:solidFill>
      </dgm:spPr>
      <dgm:t>
        <a:bodyPr/>
        <a:lstStyle/>
        <a:p>
          <a:pPr>
            <a:lnSpc>
              <a:spcPct val="100000"/>
            </a:lnSpc>
          </a:pPr>
          <a:r>
            <a:rPr lang="en-US" sz="1200" dirty="0">
              <a:solidFill>
                <a:schemeClr val="tx1"/>
              </a:solidFill>
              <a:latin typeface="Times New Roman" pitchFamily="18" charset="0"/>
              <a:cs typeface="Times New Roman" pitchFamily="18" charset="0"/>
            </a:rPr>
            <a:t>Quyết định </a:t>
          </a:r>
          <a:r>
            <a:rPr lang="vi-VN" sz="1200" dirty="0">
              <a:solidFill>
                <a:schemeClr val="tx1"/>
              </a:solidFill>
              <a:latin typeface="Times New Roman" pitchFamily="18" charset="0"/>
              <a:cs typeface="Times New Roman" pitchFamily="18" charset="0"/>
            </a:rPr>
            <a:t>7</a:t>
          </a:r>
          <a:r>
            <a:rPr lang="en-US" sz="1200" dirty="0">
              <a:solidFill>
                <a:schemeClr val="tx1"/>
              </a:solidFill>
              <a:latin typeface="Times New Roman" pitchFamily="18" charset="0"/>
              <a:cs typeface="Times New Roman" pitchFamily="18" charset="0"/>
            </a:rPr>
            <a:t>54</a:t>
          </a:r>
          <a:r>
            <a:rPr lang="vi-VN" sz="1200" dirty="0">
              <a:solidFill>
                <a:schemeClr val="tx1"/>
              </a:solidFill>
              <a:latin typeface="Times New Roman" pitchFamily="18" charset="0"/>
              <a:cs typeface="Times New Roman" pitchFamily="18" charset="0"/>
            </a:rPr>
            <a:t>/QĐ-ĐHKTKTCN ngày </a:t>
          </a:r>
          <a:r>
            <a:rPr lang="en-US" sz="1200" dirty="0">
              <a:solidFill>
                <a:schemeClr val="tx1"/>
              </a:solidFill>
              <a:latin typeface="Times New Roman" pitchFamily="18" charset="0"/>
              <a:cs typeface="Times New Roman" pitchFamily="18" charset="0"/>
            </a:rPr>
            <a:t>20</a:t>
          </a:r>
          <a:r>
            <a:rPr lang="vi-VN" sz="1200" dirty="0">
              <a:solidFill>
                <a:schemeClr val="tx1"/>
              </a:solidFill>
              <a:latin typeface="Times New Roman" pitchFamily="18" charset="0"/>
              <a:cs typeface="Times New Roman" pitchFamily="18" charset="0"/>
            </a:rPr>
            <a:t> tháng </a:t>
          </a:r>
          <a:r>
            <a:rPr lang="en-US" sz="1200" dirty="0">
              <a:solidFill>
                <a:schemeClr val="tx1"/>
              </a:solidFill>
              <a:latin typeface="Times New Roman" pitchFamily="18" charset="0"/>
              <a:cs typeface="Times New Roman" pitchFamily="18" charset="0"/>
            </a:rPr>
            <a:t>8</a:t>
          </a:r>
          <a:r>
            <a:rPr lang="vi-VN" sz="1200" dirty="0">
              <a:solidFill>
                <a:schemeClr val="tx1"/>
              </a:solidFill>
              <a:latin typeface="Times New Roman" pitchFamily="18" charset="0"/>
              <a:cs typeface="Times New Roman" pitchFamily="18" charset="0"/>
            </a:rPr>
            <a:t> năm 20</a:t>
          </a:r>
          <a:r>
            <a:rPr lang="en-US" sz="1200" dirty="0">
              <a:solidFill>
                <a:schemeClr val="tx1"/>
              </a:solidFill>
              <a:latin typeface="Times New Roman" pitchFamily="18" charset="0"/>
              <a:cs typeface="Times New Roman" pitchFamily="18" charset="0"/>
            </a:rPr>
            <a:t>18 </a:t>
          </a:r>
          <a:r>
            <a:rPr lang="vi-VN" sz="1200" dirty="0">
              <a:solidFill>
                <a:schemeClr val="tx1"/>
              </a:solidFill>
              <a:latin typeface="Times New Roman" pitchFamily="18" charset="0"/>
              <a:cs typeface="Times New Roman" pitchFamily="18" charset="0"/>
            </a:rPr>
            <a:t>Quy định về miễn, giảm học phí và hỗ trợ chi phí học tập đối với sinh viên Trường Đại học Kinh tế - Kỹ thuật Công nghiệp</a:t>
          </a:r>
          <a:r>
            <a:rPr lang="en-US" sz="1200" dirty="0">
              <a:solidFill>
                <a:schemeClr val="tx1"/>
              </a:solidFill>
              <a:latin typeface="Times New Roman" pitchFamily="18" charset="0"/>
              <a:cs typeface="Times New Roman" pitchFamily="18" charset="0"/>
            </a:rPr>
            <a:t>.</a:t>
          </a:r>
          <a:r>
            <a:rPr lang="vi-VN" sz="1200" dirty="0">
              <a:solidFill>
                <a:schemeClr val="tx1"/>
              </a:solidFill>
              <a:latin typeface="Times New Roman" pitchFamily="18" charset="0"/>
              <a:cs typeface="Times New Roman" pitchFamily="18" charset="0"/>
            </a:rPr>
            <a:t> </a:t>
          </a:r>
          <a:r>
            <a:rPr lang="en-US" sz="1200" dirty="0">
              <a:solidFill>
                <a:schemeClr val="tx1"/>
              </a:solidFill>
              <a:latin typeface="Times New Roman" pitchFamily="18" charset="0"/>
              <a:cs typeface="Times New Roman" pitchFamily="18" charset="0"/>
              <a:hlinkClick xmlns:r="http://schemas.openxmlformats.org/officeDocument/2006/relationships" r:id="rId2"/>
            </a:rPr>
            <a:t>https://sinhvien.uneti.edu.vn/sinh-vien/tin-tuc/quyet-dinh-so-754-qd-dhktktcn-ngay-20-10-2018-ve-ban-hanh-quy-dinh-mien-giam-hoc-phi-hoc-tap-doi-voi-sinh-cien-truong-dh-kinh-te-ky-thuat-cong-nghiep.html</a:t>
          </a:r>
          <a:endParaRPr lang="en-US" sz="1200" dirty="0">
            <a:solidFill>
              <a:schemeClr val="tx1"/>
            </a:solidFill>
            <a:latin typeface="Times New Roman" pitchFamily="18" charset="0"/>
            <a:cs typeface="Times New Roman" pitchFamily="18" charset="0"/>
          </a:endParaRPr>
        </a:p>
      </dgm:t>
    </dgm:pt>
    <dgm:pt modelId="{91E0BA4A-D2D3-4A5E-BF58-D9FA4082DD1F}" type="sibTrans" cxnId="{53816B77-2D95-4513-B08E-8CF82CF8ED35}">
      <dgm:prSet/>
      <dgm:spPr/>
      <dgm:t>
        <a:bodyPr/>
        <a:lstStyle/>
        <a:p>
          <a:endParaRPr lang="en-US"/>
        </a:p>
      </dgm:t>
    </dgm:pt>
    <dgm:pt modelId="{910D6E94-A969-4EB2-893C-54CD8878022F}" type="parTrans" cxnId="{53816B77-2D95-4513-B08E-8CF82CF8ED35}">
      <dgm:prSet/>
      <dgm:spPr/>
      <dgm:t>
        <a:bodyPr/>
        <a:lstStyle/>
        <a:p>
          <a:endParaRPr lang="en-US"/>
        </a:p>
      </dgm:t>
    </dgm:pt>
    <dgm:pt modelId="{7BC97FEC-B8DF-4609-A683-02F4D5849D07}">
      <dgm:prSet phldrT="[Text]" custT="1"/>
      <dgm:spPr>
        <a:solidFill>
          <a:srgbClr val="FFFF00"/>
        </a:solidFill>
      </dgm:spPr>
      <dgm:t>
        <a:bodyPr/>
        <a:lstStyle/>
        <a:p>
          <a:r>
            <a:rPr lang="vi-VN" sz="1200" dirty="0">
              <a:solidFill>
                <a:schemeClr val="tx1"/>
              </a:solidFill>
              <a:latin typeface="Times New Roman" pitchFamily="18" charset="0"/>
              <a:cs typeface="Times New Roman" pitchFamily="18" charset="0"/>
            </a:rPr>
            <a:t>Quyết định số 157/2007/BGD&amp;ĐT qui định thủ tục vay vốn đối với sinh viên.</a:t>
          </a:r>
          <a:r>
            <a:rPr lang="en-US" sz="1200" b="1" dirty="0">
              <a:solidFill>
                <a:schemeClr val="tx1"/>
              </a:solidFill>
              <a:latin typeface="Times New Roman" pitchFamily="18" charset="0"/>
              <a:cs typeface="Times New Roman" pitchFamily="18" charset="0"/>
              <a:hlinkClick xmlns:r="http://schemas.openxmlformats.org/officeDocument/2006/relationships" r:id="rId3"/>
            </a:rPr>
            <a:t>https://uneti.edu.vn/quyet-dinh-so-157-ngay-27-thang-09-nam-2007-cua-thu-tuong-chinh-phu-ve-tin-dung-doi-voi-sinh-vien</a:t>
          </a:r>
          <a:r>
            <a:rPr lang="en-US" sz="1000" b="1" dirty="0">
              <a:solidFill>
                <a:schemeClr val="bg1"/>
              </a:solidFill>
              <a:latin typeface="Times New Roman" pitchFamily="18" charset="0"/>
              <a:cs typeface="Times New Roman" pitchFamily="18" charset="0"/>
              <a:hlinkClick xmlns:r="http://schemas.openxmlformats.org/officeDocument/2006/relationships" r:id="rId3"/>
            </a:rPr>
            <a:t>/</a:t>
          </a:r>
          <a:endParaRPr lang="en-US" sz="1200" dirty="0">
            <a:latin typeface="Times New Roman" pitchFamily="18" charset="0"/>
            <a:cs typeface="Times New Roman" pitchFamily="18" charset="0"/>
          </a:endParaRPr>
        </a:p>
      </dgm:t>
    </dgm:pt>
    <dgm:pt modelId="{0A7FD945-8477-4DA3-AA44-7B6595C6CE0D}" type="parTrans" cxnId="{4BE6DDAF-7124-4A59-9731-18E1258E7F3E}">
      <dgm:prSet/>
      <dgm:spPr/>
      <dgm:t>
        <a:bodyPr/>
        <a:lstStyle/>
        <a:p>
          <a:endParaRPr lang="en-US"/>
        </a:p>
      </dgm:t>
    </dgm:pt>
    <dgm:pt modelId="{39C0F2EF-ABB1-469B-BC4B-32C0ECEF7E4A}" type="sibTrans" cxnId="{4BE6DDAF-7124-4A59-9731-18E1258E7F3E}">
      <dgm:prSet/>
      <dgm:spPr/>
      <dgm:t>
        <a:bodyPr/>
        <a:lstStyle/>
        <a:p>
          <a:endParaRPr lang="en-US"/>
        </a:p>
      </dgm:t>
    </dgm:pt>
    <dgm:pt modelId="{7E16C718-987C-4697-A1F0-32EE24C848B3}">
      <dgm:prSet phldrT="[Text]" custT="1"/>
      <dgm:spPr>
        <a:solidFill>
          <a:srgbClr val="FFFF00"/>
        </a:solidFill>
      </dgm:spPr>
      <dgm:t>
        <a:bodyPr/>
        <a:lstStyle/>
        <a:p>
          <a:r>
            <a:rPr lang="en-US" sz="1200" dirty="0">
              <a:solidFill>
                <a:schemeClr val="tx1"/>
              </a:solidFill>
              <a:latin typeface="Times New Roman" pitchFamily="18" charset="0"/>
              <a:cs typeface="Times New Roman" pitchFamily="18" charset="0"/>
            </a:rPr>
            <a:t>Nghị định 81/2021/NĐ-CP quy định về cơ chế thu, quản lý học phí đối vói cơ sở giáo dục thuộc hệ thống giáo dục quốc dân và chính sách miễn giảm học phí, hỗ trợ kinh phí học tập; giá dịch vụ trong lĩnh vực giáo dục và đào tạo. Áp dụng từ 15/10/2021. </a:t>
          </a:r>
          <a:r>
            <a:rPr lang="en-US" sz="1200" dirty="0">
              <a:solidFill>
                <a:schemeClr val="tx1"/>
              </a:solidFill>
              <a:latin typeface="Times New Roman" pitchFamily="18" charset="0"/>
              <a:cs typeface="Times New Roman" pitchFamily="18" charset="0"/>
              <a:hlinkClick xmlns:r="http://schemas.openxmlformats.org/officeDocument/2006/relationships" r:id="rId4"/>
            </a:rPr>
            <a:t>https://uneti.edu.vn/nghi-dinh-so-81-2021-nd-cp-quy-dinh-ve-co-che-thu-quan-ly-hoc-phi-doi-voi-co-so-giao-duc-thuoc-he-thong-giao-duc-quoc-dan-va-chinh-sach-mien-giam-hoc-phi-ho-tro-chi-phi-hoc-tap-gia-dich-vu-trong-l</a:t>
          </a:r>
          <a:r>
            <a:rPr lang="en-US" sz="1100" dirty="0">
              <a:latin typeface="Times New Roman" pitchFamily="18" charset="0"/>
              <a:cs typeface="Times New Roman" pitchFamily="18" charset="0"/>
              <a:hlinkClick xmlns:r="http://schemas.openxmlformats.org/officeDocument/2006/relationships" r:id="rId4"/>
            </a:rPr>
            <a:t>/</a:t>
          </a:r>
          <a:endParaRPr lang="en-US" sz="1200" dirty="0">
            <a:latin typeface="Times New Roman" pitchFamily="18" charset="0"/>
            <a:cs typeface="Times New Roman" pitchFamily="18" charset="0"/>
          </a:endParaRPr>
        </a:p>
      </dgm:t>
    </dgm:pt>
    <dgm:pt modelId="{D0904535-8A70-4A66-A437-4B5B6132DB2C}" type="parTrans" cxnId="{0CFF428B-23C9-4235-901D-665686051D46}">
      <dgm:prSet/>
      <dgm:spPr/>
      <dgm:t>
        <a:bodyPr/>
        <a:lstStyle/>
        <a:p>
          <a:endParaRPr lang="en-US"/>
        </a:p>
      </dgm:t>
    </dgm:pt>
    <dgm:pt modelId="{21C2DC6C-D995-42E6-980C-A4C4AAB6FE19}" type="sibTrans" cxnId="{0CFF428B-23C9-4235-901D-665686051D46}">
      <dgm:prSet/>
      <dgm:spPr/>
      <dgm:t>
        <a:bodyPr/>
        <a:lstStyle/>
        <a:p>
          <a:endParaRPr lang="en-US"/>
        </a:p>
      </dgm:t>
    </dgm:pt>
    <dgm:pt modelId="{2C6A9DAF-9F14-435D-8F6B-FBB72ADA49CC}" type="pres">
      <dgm:prSet presAssocID="{3F6D70CA-911F-4F26-A582-250517CD9D08}" presName="linear" presStyleCnt="0">
        <dgm:presLayoutVars>
          <dgm:animLvl val="lvl"/>
          <dgm:resizeHandles val="exact"/>
        </dgm:presLayoutVars>
      </dgm:prSet>
      <dgm:spPr/>
      <dgm:t>
        <a:bodyPr/>
        <a:lstStyle/>
        <a:p>
          <a:endParaRPr lang="en-US"/>
        </a:p>
      </dgm:t>
    </dgm:pt>
    <dgm:pt modelId="{5171A1C9-39E4-466E-B76E-0CCF8C505EFE}" type="pres">
      <dgm:prSet presAssocID="{03B0B798-9B19-4200-8116-73E94FA218DC}" presName="parentText" presStyleLbl="node1" presStyleIdx="0" presStyleCnt="4" custScaleY="72516" custLinFactY="-604" custLinFactNeighborY="-100000">
        <dgm:presLayoutVars>
          <dgm:chMax val="0"/>
          <dgm:bulletEnabled val="1"/>
        </dgm:presLayoutVars>
      </dgm:prSet>
      <dgm:spPr/>
      <dgm:t>
        <a:bodyPr/>
        <a:lstStyle/>
        <a:p>
          <a:endParaRPr lang="en-US"/>
        </a:p>
      </dgm:t>
    </dgm:pt>
    <dgm:pt modelId="{0975AC16-438F-44B1-8AED-DDB33BF8DA0B}" type="pres">
      <dgm:prSet presAssocID="{91E0BA4A-D2D3-4A5E-BF58-D9FA4082DD1F}" presName="spacer" presStyleCnt="0"/>
      <dgm:spPr/>
    </dgm:pt>
    <dgm:pt modelId="{19F42E92-C505-466E-A74A-07EE42F9C652}" type="pres">
      <dgm:prSet presAssocID="{74BF2263-3706-43C2-BBEB-161C7CC06937}" presName="parentText" presStyleLbl="node1" presStyleIdx="1" presStyleCnt="4" custScaleY="85143" custLinFactNeighborY="-61598">
        <dgm:presLayoutVars>
          <dgm:chMax val="0"/>
          <dgm:bulletEnabled val="1"/>
        </dgm:presLayoutVars>
      </dgm:prSet>
      <dgm:spPr/>
      <dgm:t>
        <a:bodyPr/>
        <a:lstStyle/>
        <a:p>
          <a:endParaRPr lang="en-US"/>
        </a:p>
      </dgm:t>
    </dgm:pt>
    <dgm:pt modelId="{95C9983F-0F0D-4DC7-9601-2698111625B0}" type="pres">
      <dgm:prSet presAssocID="{764FB43E-1AE3-404C-9E63-A9D99F2CE2F3}" presName="spacer" presStyleCnt="0"/>
      <dgm:spPr/>
    </dgm:pt>
    <dgm:pt modelId="{F3EC614D-881C-4B31-A0E6-8DFE4C073909}" type="pres">
      <dgm:prSet presAssocID="{7BC97FEC-B8DF-4609-A683-02F4D5849D07}" presName="parentText" presStyleLbl="node1" presStyleIdx="2" presStyleCnt="4" custScaleY="37406" custLinFactNeighborY="-31914">
        <dgm:presLayoutVars>
          <dgm:chMax val="0"/>
          <dgm:bulletEnabled val="1"/>
        </dgm:presLayoutVars>
      </dgm:prSet>
      <dgm:spPr/>
      <dgm:t>
        <a:bodyPr/>
        <a:lstStyle/>
        <a:p>
          <a:endParaRPr lang="en-US"/>
        </a:p>
      </dgm:t>
    </dgm:pt>
    <dgm:pt modelId="{AB8AFC51-B3CB-46EE-9B0E-208A115EE632}" type="pres">
      <dgm:prSet presAssocID="{39C0F2EF-ABB1-469B-BC4B-32C0ECEF7E4A}" presName="spacer" presStyleCnt="0"/>
      <dgm:spPr/>
    </dgm:pt>
    <dgm:pt modelId="{703BC9AC-7DD8-4AE9-A643-9526F8D8D8B9}" type="pres">
      <dgm:prSet presAssocID="{7E16C718-987C-4697-A1F0-32EE24C848B3}" presName="parentText" presStyleLbl="node1" presStyleIdx="3" presStyleCnt="4" custScaleY="76980" custLinFactY="33" custLinFactNeighborY="100000">
        <dgm:presLayoutVars>
          <dgm:chMax val="0"/>
          <dgm:bulletEnabled val="1"/>
        </dgm:presLayoutVars>
      </dgm:prSet>
      <dgm:spPr/>
      <dgm:t>
        <a:bodyPr/>
        <a:lstStyle/>
        <a:p>
          <a:endParaRPr lang="en-US"/>
        </a:p>
      </dgm:t>
    </dgm:pt>
  </dgm:ptLst>
  <dgm:cxnLst>
    <dgm:cxn modelId="{B331091B-02AE-4149-B76A-413DEE77350F}" type="presOf" srcId="{7BC97FEC-B8DF-4609-A683-02F4D5849D07}" destId="{F3EC614D-881C-4B31-A0E6-8DFE4C073909}" srcOrd="0" destOrd="0" presId="urn:microsoft.com/office/officeart/2005/8/layout/vList2"/>
    <dgm:cxn modelId="{53816B77-2D95-4513-B08E-8CF82CF8ED35}" srcId="{3F6D70CA-911F-4F26-A582-250517CD9D08}" destId="{03B0B798-9B19-4200-8116-73E94FA218DC}" srcOrd="0" destOrd="0" parTransId="{910D6E94-A969-4EB2-893C-54CD8878022F}" sibTransId="{91E0BA4A-D2D3-4A5E-BF58-D9FA4082DD1F}"/>
    <dgm:cxn modelId="{17A824A9-E4C2-411D-8468-14E295FA5622}" type="presOf" srcId="{74BF2263-3706-43C2-BBEB-161C7CC06937}" destId="{19F42E92-C505-466E-A74A-07EE42F9C652}" srcOrd="0" destOrd="0" presId="urn:microsoft.com/office/officeart/2005/8/layout/vList2"/>
    <dgm:cxn modelId="{0CFF428B-23C9-4235-901D-665686051D46}" srcId="{3F6D70CA-911F-4F26-A582-250517CD9D08}" destId="{7E16C718-987C-4697-A1F0-32EE24C848B3}" srcOrd="3" destOrd="0" parTransId="{D0904535-8A70-4A66-A437-4B5B6132DB2C}" sibTransId="{21C2DC6C-D995-42E6-980C-A4C4AAB6FE19}"/>
    <dgm:cxn modelId="{2942CCDA-D15A-4FEC-8D89-5732DD34B6B3}" type="presOf" srcId="{7E16C718-987C-4697-A1F0-32EE24C848B3}" destId="{703BC9AC-7DD8-4AE9-A643-9526F8D8D8B9}" srcOrd="0" destOrd="0" presId="urn:microsoft.com/office/officeart/2005/8/layout/vList2"/>
    <dgm:cxn modelId="{441E8120-33FC-4E90-A0E2-8E300DF462DA}" type="presOf" srcId="{03B0B798-9B19-4200-8116-73E94FA218DC}" destId="{5171A1C9-39E4-466E-B76E-0CCF8C505EFE}" srcOrd="0" destOrd="0" presId="urn:microsoft.com/office/officeart/2005/8/layout/vList2"/>
    <dgm:cxn modelId="{E8E316C8-786B-40A1-A74F-F1B64C2A1F04}" srcId="{3F6D70CA-911F-4F26-A582-250517CD9D08}" destId="{74BF2263-3706-43C2-BBEB-161C7CC06937}" srcOrd="1" destOrd="0" parTransId="{6E7B18C3-B6CF-4F09-AC75-CCB87E21576B}" sibTransId="{764FB43E-1AE3-404C-9E63-A9D99F2CE2F3}"/>
    <dgm:cxn modelId="{4BE6DDAF-7124-4A59-9731-18E1258E7F3E}" srcId="{3F6D70CA-911F-4F26-A582-250517CD9D08}" destId="{7BC97FEC-B8DF-4609-A683-02F4D5849D07}" srcOrd="2" destOrd="0" parTransId="{0A7FD945-8477-4DA3-AA44-7B6595C6CE0D}" sibTransId="{39C0F2EF-ABB1-469B-BC4B-32C0ECEF7E4A}"/>
    <dgm:cxn modelId="{9739083C-7B8D-4F2A-95FF-4EDAFF4A0210}" type="presOf" srcId="{3F6D70CA-911F-4F26-A582-250517CD9D08}" destId="{2C6A9DAF-9F14-435D-8F6B-FBB72ADA49CC}" srcOrd="0" destOrd="0" presId="urn:microsoft.com/office/officeart/2005/8/layout/vList2"/>
    <dgm:cxn modelId="{BCB39748-0126-4C52-9237-6558EE6E2F39}" type="presParOf" srcId="{2C6A9DAF-9F14-435D-8F6B-FBB72ADA49CC}" destId="{5171A1C9-39E4-466E-B76E-0CCF8C505EFE}" srcOrd="0" destOrd="0" presId="urn:microsoft.com/office/officeart/2005/8/layout/vList2"/>
    <dgm:cxn modelId="{EDF33841-B871-41C1-BA9B-EBBD639A8ED8}" type="presParOf" srcId="{2C6A9DAF-9F14-435D-8F6B-FBB72ADA49CC}" destId="{0975AC16-438F-44B1-8AED-DDB33BF8DA0B}" srcOrd="1" destOrd="0" presId="urn:microsoft.com/office/officeart/2005/8/layout/vList2"/>
    <dgm:cxn modelId="{4FE7023C-3244-44CD-B6EA-987994641EA4}" type="presParOf" srcId="{2C6A9DAF-9F14-435D-8F6B-FBB72ADA49CC}" destId="{19F42E92-C505-466E-A74A-07EE42F9C652}" srcOrd="2" destOrd="0" presId="urn:microsoft.com/office/officeart/2005/8/layout/vList2"/>
    <dgm:cxn modelId="{55984EB8-0BFE-4774-9736-99AF05EC80E1}" type="presParOf" srcId="{2C6A9DAF-9F14-435D-8F6B-FBB72ADA49CC}" destId="{95C9983F-0F0D-4DC7-9601-2698111625B0}" srcOrd="3" destOrd="0" presId="urn:microsoft.com/office/officeart/2005/8/layout/vList2"/>
    <dgm:cxn modelId="{35CB39C1-7275-408D-AF48-169CE062FC49}" type="presParOf" srcId="{2C6A9DAF-9F14-435D-8F6B-FBB72ADA49CC}" destId="{F3EC614D-881C-4B31-A0E6-8DFE4C073909}" srcOrd="4" destOrd="0" presId="urn:microsoft.com/office/officeart/2005/8/layout/vList2"/>
    <dgm:cxn modelId="{1DC306A2-E660-4186-A74E-200CFB6DEEC3}" type="presParOf" srcId="{2C6A9DAF-9F14-435D-8F6B-FBB72ADA49CC}" destId="{AB8AFC51-B3CB-46EE-9B0E-208A115EE632}" srcOrd="5" destOrd="0" presId="urn:microsoft.com/office/officeart/2005/8/layout/vList2"/>
    <dgm:cxn modelId="{668FA0EB-7973-41D4-9194-A52BBFF83D1B}" type="presParOf" srcId="{2C6A9DAF-9F14-435D-8F6B-FBB72ADA49CC}" destId="{703BC9AC-7DD8-4AE9-A643-9526F8D8D8B9}"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F6D70CA-911F-4F26-A582-250517CD9D08}" type="doc">
      <dgm:prSet loTypeId="urn:microsoft.com/office/officeart/2005/8/layout/process4" loCatId="list" qsTypeId="urn:microsoft.com/office/officeart/2005/8/quickstyle/3d1" qsCatId="3D" csTypeId="urn:microsoft.com/office/officeart/2005/8/colors/colorful3" csCatId="colorful" phldr="1"/>
      <dgm:spPr/>
      <dgm:t>
        <a:bodyPr/>
        <a:lstStyle/>
        <a:p>
          <a:endParaRPr lang="en-US"/>
        </a:p>
      </dgm:t>
    </dgm:pt>
    <dgm:pt modelId="{03B0B798-9B19-4200-8116-73E94FA218DC}">
      <dgm:prSet phldrT="[Text]" custT="1"/>
      <dgm:spPr>
        <a:solidFill>
          <a:srgbClr val="FFFF00"/>
        </a:solidFill>
      </dgm:spPr>
      <dgm:t>
        <a:bodyPr/>
        <a:lstStyle/>
        <a:p>
          <a:pPr algn="just">
            <a:lnSpc>
              <a:spcPct val="100000"/>
            </a:lnSpc>
          </a:pPr>
          <a:r>
            <a:rPr lang="en-US" sz="1200" b="1" dirty="0">
              <a:solidFill>
                <a:schemeClr val="tx1"/>
              </a:solidFill>
              <a:latin typeface="Times New Roman" pitchFamily="18" charset="0"/>
              <a:cs typeface="Times New Roman" pitchFamily="18" charset="0"/>
            </a:rPr>
            <a:t>II. Quyết định 644</a:t>
          </a:r>
          <a:r>
            <a:rPr lang="vi-VN" sz="1200" b="1" dirty="0">
              <a:solidFill>
                <a:schemeClr val="tx1"/>
              </a:solidFill>
              <a:latin typeface="Times New Roman" pitchFamily="18" charset="0"/>
              <a:cs typeface="Times New Roman" pitchFamily="18" charset="0"/>
            </a:rPr>
            <a:t>/QĐ-ĐHKTKTCN ngày </a:t>
          </a:r>
          <a:r>
            <a:rPr lang="en-US" sz="1200" b="1" dirty="0">
              <a:solidFill>
                <a:schemeClr val="tx1"/>
              </a:solidFill>
              <a:latin typeface="Times New Roman" pitchFamily="18" charset="0"/>
              <a:cs typeface="Times New Roman" pitchFamily="18" charset="0"/>
            </a:rPr>
            <a:t>01</a:t>
          </a:r>
          <a:r>
            <a:rPr lang="vi-VN" sz="1200" b="1" dirty="0">
              <a:solidFill>
                <a:schemeClr val="tx1"/>
              </a:solidFill>
              <a:latin typeface="Times New Roman" pitchFamily="18" charset="0"/>
              <a:cs typeface="Times New Roman" pitchFamily="18" charset="0"/>
            </a:rPr>
            <a:t> tháng </a:t>
          </a:r>
          <a:r>
            <a:rPr lang="en-US" sz="1200" b="1" dirty="0">
              <a:solidFill>
                <a:schemeClr val="tx1"/>
              </a:solidFill>
              <a:latin typeface="Times New Roman" pitchFamily="18" charset="0"/>
              <a:cs typeface="Times New Roman" pitchFamily="18" charset="0"/>
            </a:rPr>
            <a:t>12</a:t>
          </a:r>
          <a:r>
            <a:rPr lang="vi-VN" sz="1200" b="1" dirty="0">
              <a:solidFill>
                <a:schemeClr val="tx1"/>
              </a:solidFill>
              <a:latin typeface="Times New Roman" pitchFamily="18" charset="0"/>
              <a:cs typeface="Times New Roman" pitchFamily="18" charset="0"/>
            </a:rPr>
            <a:t> năm 20</a:t>
          </a:r>
          <a:r>
            <a:rPr lang="en-US" sz="1200" b="1" dirty="0">
              <a:solidFill>
                <a:schemeClr val="tx1"/>
              </a:solidFill>
              <a:latin typeface="Times New Roman" pitchFamily="18" charset="0"/>
              <a:cs typeface="Times New Roman" pitchFamily="18" charset="0"/>
            </a:rPr>
            <a:t>20 V/v sửa đổi bổ sung một số nội dung của Quy chế đánh giá kết quả điểm rèn luyện được ban hành theo Quyết định 747</a:t>
          </a:r>
          <a:r>
            <a:rPr lang="vi-VN" sz="1200" b="1" dirty="0">
              <a:solidFill>
                <a:schemeClr val="tx1"/>
              </a:solidFill>
              <a:latin typeface="Times New Roman" pitchFamily="18" charset="0"/>
              <a:cs typeface="Times New Roman" pitchFamily="18" charset="0"/>
            </a:rPr>
            <a:t>/QĐ-ĐHKTKTCN ngày </a:t>
          </a:r>
          <a:r>
            <a:rPr lang="en-US" sz="1200" b="1" dirty="0">
              <a:solidFill>
                <a:schemeClr val="tx1"/>
              </a:solidFill>
              <a:latin typeface="Times New Roman" pitchFamily="18" charset="0"/>
              <a:cs typeface="Times New Roman" pitchFamily="18" charset="0"/>
            </a:rPr>
            <a:t>20/8/</a:t>
          </a:r>
          <a:r>
            <a:rPr lang="vi-VN" sz="1200" b="1" dirty="0">
              <a:solidFill>
                <a:schemeClr val="tx1"/>
              </a:solidFill>
              <a:latin typeface="Times New Roman" pitchFamily="18" charset="0"/>
              <a:cs typeface="Times New Roman" pitchFamily="18" charset="0"/>
            </a:rPr>
            <a:t>20</a:t>
          </a:r>
          <a:r>
            <a:rPr lang="en-US" sz="1200" b="1" dirty="0">
              <a:solidFill>
                <a:schemeClr val="tx1"/>
              </a:solidFill>
              <a:latin typeface="Times New Roman" pitchFamily="18" charset="0"/>
              <a:cs typeface="Times New Roman" pitchFamily="18" charset="0"/>
            </a:rPr>
            <a:t>18  của Hiệu trưởng </a:t>
          </a:r>
          <a:r>
            <a:rPr lang="vi-VN" sz="1200" b="1" dirty="0">
              <a:solidFill>
                <a:schemeClr val="tx1"/>
              </a:solidFill>
              <a:latin typeface="Times New Roman" pitchFamily="18" charset="0"/>
              <a:cs typeface="Times New Roman" pitchFamily="18" charset="0"/>
            </a:rPr>
            <a:t>Trường Đại học Kinh tế - Kỹ thuật Công nghiệp</a:t>
          </a:r>
          <a:r>
            <a:rPr lang="en-US" sz="1200" b="1" dirty="0">
              <a:solidFill>
                <a:schemeClr val="tx1"/>
              </a:solidFill>
              <a:latin typeface="Times New Roman" pitchFamily="18" charset="0"/>
              <a:cs typeface="Times New Roman" pitchFamily="18" charset="0"/>
            </a:rPr>
            <a:t>.</a:t>
          </a:r>
          <a:r>
            <a:rPr lang="vi-VN" sz="1200" b="1" dirty="0">
              <a:solidFill>
                <a:schemeClr val="tx1"/>
              </a:solidFill>
              <a:latin typeface="Times New Roman" pitchFamily="18" charset="0"/>
              <a:cs typeface="Times New Roman" pitchFamily="18" charset="0"/>
            </a:rPr>
            <a:t> </a:t>
          </a:r>
          <a:r>
            <a:rPr lang="en-US" sz="1200" b="1" dirty="0">
              <a:solidFill>
                <a:schemeClr val="tx1"/>
              </a:solidFill>
              <a:latin typeface="Times New Roman" pitchFamily="18" charset="0"/>
              <a:cs typeface="Times New Roman" pitchFamily="18" charset="0"/>
            </a:rPr>
            <a:t>(Gồm 5 chương 21 điều) </a:t>
          </a:r>
          <a:r>
            <a:rPr lang="en-US" sz="1200" b="1" dirty="0">
              <a:solidFill>
                <a:schemeClr val="tx1"/>
              </a:solidFill>
              <a:latin typeface="Times New Roman" pitchFamily="18" charset="0"/>
              <a:cs typeface="Times New Roman" pitchFamily="18" charset="0"/>
              <a:hlinkClick xmlns:r="http://schemas.openxmlformats.org/officeDocument/2006/relationships" r:id="rId1"/>
            </a:rPr>
            <a:t>https://sinhvien.uneti.edu.vn/sinh-vien/tin-tuc/quyet-dinh-so-644-qd-dhktktcn-ngay-01-12-2020-v-v-sua-doi-bo-sung-mot-so-noi-dung-cua-quy-che-danh-gia-ket-qua-ren-luyen-sinh-vien-043926.html</a:t>
          </a:r>
          <a:endParaRPr lang="en-US" sz="1200" dirty="0">
            <a:solidFill>
              <a:schemeClr val="tx1"/>
            </a:solidFill>
            <a:latin typeface="Times New Roman" pitchFamily="18" charset="0"/>
            <a:cs typeface="Times New Roman" pitchFamily="18" charset="0"/>
          </a:endParaRPr>
        </a:p>
      </dgm:t>
    </dgm:pt>
    <dgm:pt modelId="{91E0BA4A-D2D3-4A5E-BF58-D9FA4082DD1F}" type="sibTrans" cxnId="{53816B77-2D95-4513-B08E-8CF82CF8ED35}">
      <dgm:prSet/>
      <dgm:spPr/>
      <dgm:t>
        <a:bodyPr/>
        <a:lstStyle/>
        <a:p>
          <a:endParaRPr lang="en-US"/>
        </a:p>
      </dgm:t>
    </dgm:pt>
    <dgm:pt modelId="{910D6E94-A969-4EB2-893C-54CD8878022F}" type="parTrans" cxnId="{53816B77-2D95-4513-B08E-8CF82CF8ED35}">
      <dgm:prSet/>
      <dgm:spPr/>
      <dgm:t>
        <a:bodyPr/>
        <a:lstStyle/>
        <a:p>
          <a:endParaRPr lang="en-US"/>
        </a:p>
      </dgm:t>
    </dgm:pt>
    <dgm:pt modelId="{7BC97FEC-B8DF-4609-A683-02F4D5849D07}">
      <dgm:prSet phldrT="[Text]" custT="1"/>
      <dgm:spPr>
        <a:solidFill>
          <a:srgbClr val="FFFF00"/>
        </a:solidFill>
      </dgm:spPr>
      <dgm:t>
        <a:bodyPr/>
        <a:lstStyle/>
        <a:p>
          <a:pPr algn="l"/>
          <a:r>
            <a:rPr lang="vi-VN" sz="1100" b="1" dirty="0">
              <a:solidFill>
                <a:schemeClr val="tx1"/>
              </a:solidFill>
              <a:latin typeface="Times New Roman" panose="02020603050405020304" pitchFamily="18" charset="0"/>
              <a:cs typeface="Times New Roman" panose="02020603050405020304" pitchFamily="18" charset="0"/>
            </a:rPr>
            <a:t>Điều 4. Đánh giá về ý thức học tập</a:t>
          </a:r>
          <a:r>
            <a:rPr lang="en-US" sz="1100" b="1" dirty="0">
              <a:solidFill>
                <a:schemeClr val="tx1"/>
              </a:solidFill>
              <a:latin typeface="Times New Roman" panose="02020603050405020304" pitchFamily="18" charset="0"/>
              <a:cs typeface="Times New Roman" panose="02020603050405020304" pitchFamily="18" charset="0"/>
            </a:rPr>
            <a:t> - </a:t>
          </a:r>
          <a:r>
            <a:rPr lang="vi-VN" sz="1100" i="1" dirty="0">
              <a:solidFill>
                <a:schemeClr val="tx1"/>
              </a:solidFill>
              <a:latin typeface="Times New Roman" panose="02020603050405020304" pitchFamily="18" charset="0"/>
              <a:cs typeface="Times New Roman" panose="02020603050405020304" pitchFamily="18" charset="0"/>
            </a:rPr>
            <a:t>Khung điểm đánh giá từ 0 đến 20 điểm. </a:t>
          </a:r>
          <a:r>
            <a:rPr lang="vi-VN" sz="1100" b="1" dirty="0">
              <a:solidFill>
                <a:schemeClr val="tx1"/>
              </a:solidFill>
              <a:latin typeface="Times New Roman" panose="02020603050405020304" pitchFamily="18" charset="0"/>
              <a:cs typeface="Times New Roman" panose="02020603050405020304" pitchFamily="18" charset="0"/>
            </a:rPr>
            <a:t> </a:t>
          </a:r>
          <a:endParaRPr lang="en-US" sz="1100" b="1" dirty="0">
            <a:solidFill>
              <a:schemeClr val="tx1"/>
            </a:solidFill>
            <a:latin typeface="Times New Roman" panose="02020603050405020304" pitchFamily="18" charset="0"/>
            <a:cs typeface="Times New Roman" panose="02020603050405020304" pitchFamily="18" charset="0"/>
          </a:endParaRPr>
        </a:p>
        <a:p>
          <a:pPr algn="l"/>
          <a:r>
            <a:rPr lang="vi-VN" sz="1100" b="1" dirty="0">
              <a:solidFill>
                <a:schemeClr val="tx1"/>
              </a:solidFill>
              <a:latin typeface="Times New Roman" panose="02020603050405020304" pitchFamily="18" charset="0"/>
              <a:cs typeface="Times New Roman" panose="02020603050405020304" pitchFamily="18" charset="0"/>
            </a:rPr>
            <a:t>Điều 5. Đánh giá về ý thức và kết quả chấp hành nội quy, quy chế, quy định trong nhà trường</a:t>
          </a:r>
          <a:r>
            <a:rPr lang="en-US" sz="1100" b="1" dirty="0">
              <a:solidFill>
                <a:schemeClr val="tx1"/>
              </a:solidFill>
              <a:latin typeface="Times New Roman" panose="02020603050405020304" pitchFamily="18" charset="0"/>
              <a:cs typeface="Times New Roman" panose="02020603050405020304" pitchFamily="18" charset="0"/>
            </a:rPr>
            <a:t> - </a:t>
          </a:r>
          <a:r>
            <a:rPr lang="vi-VN" sz="1100" i="1" dirty="0">
              <a:solidFill>
                <a:schemeClr val="tx1"/>
              </a:solidFill>
              <a:latin typeface="Times New Roman" panose="02020603050405020304" pitchFamily="18" charset="0"/>
              <a:cs typeface="Times New Roman" panose="02020603050405020304" pitchFamily="18" charset="0"/>
            </a:rPr>
            <a:t>Khung điểm đánh giá từ 0 đến 25 điểm. </a:t>
          </a:r>
          <a:endParaRPr lang="en-US" sz="1100" b="1" dirty="0">
            <a:solidFill>
              <a:schemeClr val="tx1"/>
            </a:solidFill>
            <a:latin typeface="Times New Roman" panose="02020603050405020304" pitchFamily="18" charset="0"/>
            <a:cs typeface="Times New Roman" panose="02020603050405020304" pitchFamily="18" charset="0"/>
          </a:endParaRPr>
        </a:p>
        <a:p>
          <a:pPr algn="l"/>
          <a:r>
            <a:rPr lang="vi-VN" sz="1100" b="1" dirty="0">
              <a:solidFill>
                <a:schemeClr val="tx1"/>
              </a:solidFill>
              <a:latin typeface="Times New Roman" panose="02020603050405020304" pitchFamily="18" charset="0"/>
              <a:cs typeface="Times New Roman" panose="02020603050405020304" pitchFamily="18" charset="0"/>
            </a:rPr>
            <a:t>Điều 6. Đánh giá về ý thức và kết quả tham gia các hoạt động chính trị - xã hội, văn hoá, văn nghệ, thể thao, phòng chống các tệ nạn xã hội </a:t>
          </a:r>
          <a:r>
            <a:rPr lang="en-US" sz="1100" b="1" dirty="0">
              <a:solidFill>
                <a:schemeClr val="tx1"/>
              </a:solidFill>
              <a:latin typeface="Times New Roman" panose="02020603050405020304" pitchFamily="18" charset="0"/>
              <a:cs typeface="Times New Roman" panose="02020603050405020304" pitchFamily="18" charset="0"/>
            </a:rPr>
            <a:t> - </a:t>
          </a:r>
          <a:r>
            <a:rPr lang="vi-VN" sz="1100" i="1" dirty="0">
              <a:solidFill>
                <a:schemeClr val="tx1"/>
              </a:solidFill>
              <a:latin typeface="Times New Roman" panose="02020603050405020304" pitchFamily="18" charset="0"/>
              <a:cs typeface="Times New Roman" panose="02020603050405020304" pitchFamily="18" charset="0"/>
            </a:rPr>
            <a:t>Khung điểm đánh giá từ 0 đến 20 điểm. </a:t>
          </a:r>
          <a:endParaRPr lang="en-US" sz="1100" b="1" dirty="0">
            <a:solidFill>
              <a:schemeClr val="tx1"/>
            </a:solidFill>
            <a:latin typeface="Times New Roman" panose="02020603050405020304" pitchFamily="18" charset="0"/>
            <a:cs typeface="Times New Roman" panose="02020603050405020304" pitchFamily="18" charset="0"/>
          </a:endParaRPr>
        </a:p>
        <a:p>
          <a:pPr algn="l"/>
          <a:r>
            <a:rPr lang="vi-VN" sz="1100" b="1" dirty="0">
              <a:solidFill>
                <a:schemeClr val="tx1"/>
              </a:solidFill>
              <a:latin typeface="Times New Roman" panose="02020603050405020304" pitchFamily="18" charset="0"/>
              <a:cs typeface="Times New Roman" panose="02020603050405020304" pitchFamily="18" charset="0"/>
            </a:rPr>
            <a:t>Điều 7. Đánh giá về ý thức công dân trong quan hệ với cộng đồng </a:t>
          </a:r>
          <a:r>
            <a:rPr lang="en-US" sz="1100" b="1" dirty="0">
              <a:solidFill>
                <a:schemeClr val="tx1"/>
              </a:solidFill>
              <a:latin typeface="Times New Roman" panose="02020603050405020304" pitchFamily="18" charset="0"/>
              <a:cs typeface="Times New Roman" panose="02020603050405020304" pitchFamily="18" charset="0"/>
            </a:rPr>
            <a:t>- </a:t>
          </a:r>
          <a:r>
            <a:rPr lang="vi-VN" sz="1100" i="1" dirty="0">
              <a:solidFill>
                <a:schemeClr val="tx1"/>
              </a:solidFill>
              <a:latin typeface="Times New Roman" panose="02020603050405020304" pitchFamily="18" charset="0"/>
              <a:cs typeface="Times New Roman" panose="02020603050405020304" pitchFamily="18" charset="0"/>
            </a:rPr>
            <a:t>Khung điểm đánh giá từ 0 đến 25 điểm. </a:t>
          </a:r>
          <a:endParaRPr lang="en-US" sz="1100" b="1" dirty="0">
            <a:solidFill>
              <a:schemeClr val="tx1"/>
            </a:solidFill>
            <a:latin typeface="Times New Roman" panose="02020603050405020304" pitchFamily="18" charset="0"/>
            <a:cs typeface="Times New Roman" panose="02020603050405020304" pitchFamily="18" charset="0"/>
          </a:endParaRPr>
        </a:p>
        <a:p>
          <a:pPr algn="l"/>
          <a:r>
            <a:rPr lang="vi-VN" sz="1100" b="1" dirty="0">
              <a:solidFill>
                <a:schemeClr val="tx1"/>
              </a:solidFill>
              <a:latin typeface="Times New Roman" panose="02020603050405020304" pitchFamily="18" charset="0"/>
              <a:cs typeface="Times New Roman" panose="02020603050405020304" pitchFamily="18" charset="0"/>
            </a:rPr>
            <a:t>Điều 8. Đánh giá về ý thức và kết quả tham gia công tác cán bộ lớp, các đoàn thể, tổ chức trong nhà trường hoặc đạt được thành tích đặc biệt trong học tập,</a:t>
          </a:r>
          <a:r>
            <a:rPr lang="en-US" sz="1100" b="1" dirty="0">
              <a:solidFill>
                <a:schemeClr val="tx1"/>
              </a:solidFill>
              <a:latin typeface="Times New Roman" panose="02020603050405020304" pitchFamily="18" charset="0"/>
              <a:cs typeface="Times New Roman" panose="02020603050405020304" pitchFamily="18" charset="0"/>
            </a:rPr>
            <a:t> </a:t>
          </a:r>
          <a:r>
            <a:rPr lang="vi-VN" sz="1100" b="1" dirty="0">
              <a:solidFill>
                <a:schemeClr val="tx1"/>
              </a:solidFill>
              <a:latin typeface="Times New Roman" panose="02020603050405020304" pitchFamily="18" charset="0"/>
              <a:cs typeface="Times New Roman" panose="02020603050405020304" pitchFamily="18" charset="0"/>
            </a:rPr>
            <a:t>rèn luyện</a:t>
          </a:r>
          <a:r>
            <a:rPr lang="en-US" sz="1100" b="1" dirty="0">
              <a:solidFill>
                <a:schemeClr val="tx1"/>
              </a:solidFill>
              <a:latin typeface="Times New Roman" panose="02020603050405020304" pitchFamily="18" charset="0"/>
              <a:cs typeface="Times New Roman" panose="02020603050405020304" pitchFamily="18" charset="0"/>
            </a:rPr>
            <a:t> - </a:t>
          </a:r>
          <a:r>
            <a:rPr lang="vi-VN" sz="1100" i="1" dirty="0">
              <a:solidFill>
                <a:schemeClr val="tx1"/>
              </a:solidFill>
              <a:latin typeface="Times New Roman" panose="02020603050405020304" pitchFamily="18" charset="0"/>
              <a:cs typeface="Times New Roman" panose="02020603050405020304" pitchFamily="18" charset="0"/>
            </a:rPr>
            <a:t>Khung điểm đánh giá từ 0 đến 10 điểm. </a:t>
          </a:r>
          <a:endParaRPr lang="en-US" sz="1100" b="1" dirty="0">
            <a:solidFill>
              <a:schemeClr val="tx1"/>
            </a:solidFill>
            <a:latin typeface="Times New Roman" panose="02020603050405020304" pitchFamily="18" charset="0"/>
            <a:cs typeface="Times New Roman" panose="02020603050405020304" pitchFamily="18" charset="0"/>
          </a:endParaRPr>
        </a:p>
        <a:p>
          <a:pPr algn="l"/>
          <a:r>
            <a:rPr lang="vi-VN" sz="1100" b="1" dirty="0">
              <a:solidFill>
                <a:schemeClr val="tx1"/>
              </a:solidFill>
              <a:latin typeface="Times New Roman" panose="02020603050405020304" pitchFamily="18" charset="0"/>
              <a:cs typeface="Times New Roman" panose="02020603050405020304" pitchFamily="18" charset="0"/>
            </a:rPr>
            <a:t>Điều 9. Điểm rèn luyện mặc định </a:t>
          </a:r>
          <a:r>
            <a:rPr lang="vi-VN" sz="1100" b="1" dirty="0" smtClean="0">
              <a:solidFill>
                <a:schemeClr val="tx1"/>
              </a:solidFill>
              <a:latin typeface="Times New Roman" panose="02020603050405020304" pitchFamily="18" charset="0"/>
              <a:cs typeface="Times New Roman" panose="02020603050405020304" pitchFamily="18" charset="0"/>
            </a:rPr>
            <a:t>là </a:t>
          </a:r>
          <a:r>
            <a:rPr lang="vi-VN" sz="1100" b="1" dirty="0">
              <a:solidFill>
                <a:schemeClr val="tx1"/>
              </a:solidFill>
              <a:latin typeface="Times New Roman" panose="02020603050405020304" pitchFamily="18" charset="0"/>
              <a:cs typeface="Times New Roman" panose="02020603050405020304" pitchFamily="18" charset="0"/>
            </a:rPr>
            <a:t>70 điểm (bẩy mươi điểm) cho cả sinh viên hệ đại học và sinh viên hệ cao </a:t>
          </a:r>
          <a:r>
            <a:rPr lang="vi-VN" sz="1100" b="1" dirty="0" smtClean="0">
              <a:solidFill>
                <a:schemeClr val="tx1"/>
              </a:solidFill>
              <a:latin typeface="Times New Roman" panose="02020603050405020304" pitchFamily="18" charset="0"/>
              <a:cs typeface="Times New Roman" panose="02020603050405020304" pitchFamily="18" charset="0"/>
            </a:rPr>
            <a:t>đẳng</a:t>
          </a:r>
          <a:r>
            <a:rPr lang="en-US" sz="1100" b="1" dirty="0" smtClean="0">
              <a:solidFill>
                <a:schemeClr val="tx1"/>
              </a:solidFill>
              <a:latin typeface="Times New Roman" panose="02020603050405020304" pitchFamily="18" charset="0"/>
              <a:cs typeface="Times New Roman" panose="02020603050405020304" pitchFamily="18" charset="0"/>
            </a:rPr>
            <a:t>.</a:t>
          </a:r>
          <a:endParaRPr lang="en-US" sz="1100" b="1" dirty="0">
            <a:solidFill>
              <a:schemeClr val="tx1"/>
            </a:solidFill>
            <a:latin typeface="Times New Roman" panose="02020603050405020304" pitchFamily="18" charset="0"/>
            <a:cs typeface="Times New Roman" panose="02020603050405020304" pitchFamily="18" charset="0"/>
          </a:endParaRPr>
        </a:p>
      </dgm:t>
    </dgm:pt>
    <dgm:pt modelId="{0A7FD945-8477-4DA3-AA44-7B6595C6CE0D}" type="parTrans" cxnId="{4BE6DDAF-7124-4A59-9731-18E1258E7F3E}">
      <dgm:prSet/>
      <dgm:spPr/>
      <dgm:t>
        <a:bodyPr/>
        <a:lstStyle/>
        <a:p>
          <a:endParaRPr lang="en-US"/>
        </a:p>
      </dgm:t>
    </dgm:pt>
    <dgm:pt modelId="{39C0F2EF-ABB1-469B-BC4B-32C0ECEF7E4A}" type="sibTrans" cxnId="{4BE6DDAF-7124-4A59-9731-18E1258E7F3E}">
      <dgm:prSet/>
      <dgm:spPr/>
      <dgm:t>
        <a:bodyPr/>
        <a:lstStyle/>
        <a:p>
          <a:endParaRPr lang="en-US"/>
        </a:p>
      </dgm:t>
    </dgm:pt>
    <dgm:pt modelId="{6319975C-C72F-4686-9A1E-7FF6A5640F18}" type="pres">
      <dgm:prSet presAssocID="{3F6D70CA-911F-4F26-A582-250517CD9D08}" presName="Name0" presStyleCnt="0">
        <dgm:presLayoutVars>
          <dgm:dir/>
          <dgm:animLvl val="lvl"/>
          <dgm:resizeHandles val="exact"/>
        </dgm:presLayoutVars>
      </dgm:prSet>
      <dgm:spPr/>
      <dgm:t>
        <a:bodyPr/>
        <a:lstStyle/>
        <a:p>
          <a:endParaRPr lang="en-US"/>
        </a:p>
      </dgm:t>
    </dgm:pt>
    <dgm:pt modelId="{5427710B-72F2-4181-99B5-04F7DEBDF9E9}" type="pres">
      <dgm:prSet presAssocID="{7BC97FEC-B8DF-4609-A683-02F4D5849D07}" presName="boxAndChildren" presStyleCnt="0"/>
      <dgm:spPr/>
    </dgm:pt>
    <dgm:pt modelId="{3B007D24-5E0C-43B3-8DA3-A8E25FF6B5C6}" type="pres">
      <dgm:prSet presAssocID="{7BC97FEC-B8DF-4609-A683-02F4D5849D07}" presName="parentTextBox" presStyleLbl="node1" presStyleIdx="0" presStyleCnt="2" custScaleY="109186" custLinFactNeighborY="-8040"/>
      <dgm:spPr/>
      <dgm:t>
        <a:bodyPr/>
        <a:lstStyle/>
        <a:p>
          <a:endParaRPr lang="en-US"/>
        </a:p>
      </dgm:t>
    </dgm:pt>
    <dgm:pt modelId="{9E747395-D49A-439B-AF4A-43D67237113C}" type="pres">
      <dgm:prSet presAssocID="{91E0BA4A-D2D3-4A5E-BF58-D9FA4082DD1F}" presName="sp" presStyleCnt="0"/>
      <dgm:spPr/>
    </dgm:pt>
    <dgm:pt modelId="{5F0A0BA5-FAF2-44BB-9C49-D405AFF5357E}" type="pres">
      <dgm:prSet presAssocID="{03B0B798-9B19-4200-8116-73E94FA218DC}" presName="arrowAndChildren" presStyleCnt="0"/>
      <dgm:spPr/>
    </dgm:pt>
    <dgm:pt modelId="{5DE861E5-E954-48F8-80D5-E169B198E1BF}" type="pres">
      <dgm:prSet presAssocID="{03B0B798-9B19-4200-8116-73E94FA218DC}" presName="parentTextArrow" presStyleLbl="node1" presStyleIdx="1" presStyleCnt="2" custScaleY="44773" custLinFactNeighborY="-4379"/>
      <dgm:spPr/>
      <dgm:t>
        <a:bodyPr/>
        <a:lstStyle/>
        <a:p>
          <a:endParaRPr lang="en-US"/>
        </a:p>
      </dgm:t>
    </dgm:pt>
  </dgm:ptLst>
  <dgm:cxnLst>
    <dgm:cxn modelId="{D269A82D-F9DA-43D8-959E-5D014F1CB953}" type="presOf" srcId="{03B0B798-9B19-4200-8116-73E94FA218DC}" destId="{5DE861E5-E954-48F8-80D5-E169B198E1BF}" srcOrd="0" destOrd="0" presId="urn:microsoft.com/office/officeart/2005/8/layout/process4"/>
    <dgm:cxn modelId="{D94156C9-41F1-4682-BFD4-AD811BA8D674}" type="presOf" srcId="{3F6D70CA-911F-4F26-A582-250517CD9D08}" destId="{6319975C-C72F-4686-9A1E-7FF6A5640F18}" srcOrd="0" destOrd="0" presId="urn:microsoft.com/office/officeart/2005/8/layout/process4"/>
    <dgm:cxn modelId="{4BE6DDAF-7124-4A59-9731-18E1258E7F3E}" srcId="{3F6D70CA-911F-4F26-A582-250517CD9D08}" destId="{7BC97FEC-B8DF-4609-A683-02F4D5849D07}" srcOrd="1" destOrd="0" parTransId="{0A7FD945-8477-4DA3-AA44-7B6595C6CE0D}" sibTransId="{39C0F2EF-ABB1-469B-BC4B-32C0ECEF7E4A}"/>
    <dgm:cxn modelId="{E71514BF-D0BA-42AD-ADF2-418FEEAF9F86}" type="presOf" srcId="{7BC97FEC-B8DF-4609-A683-02F4D5849D07}" destId="{3B007D24-5E0C-43B3-8DA3-A8E25FF6B5C6}" srcOrd="0" destOrd="0" presId="urn:microsoft.com/office/officeart/2005/8/layout/process4"/>
    <dgm:cxn modelId="{53816B77-2D95-4513-B08E-8CF82CF8ED35}" srcId="{3F6D70CA-911F-4F26-A582-250517CD9D08}" destId="{03B0B798-9B19-4200-8116-73E94FA218DC}" srcOrd="0" destOrd="0" parTransId="{910D6E94-A969-4EB2-893C-54CD8878022F}" sibTransId="{91E0BA4A-D2D3-4A5E-BF58-D9FA4082DD1F}"/>
    <dgm:cxn modelId="{701EB363-94ED-47E8-B71C-D8324C33D546}" type="presParOf" srcId="{6319975C-C72F-4686-9A1E-7FF6A5640F18}" destId="{5427710B-72F2-4181-99B5-04F7DEBDF9E9}" srcOrd="0" destOrd="0" presId="urn:microsoft.com/office/officeart/2005/8/layout/process4"/>
    <dgm:cxn modelId="{3C9374D5-FFD2-4C31-8D9E-4AF51E737B0F}" type="presParOf" srcId="{5427710B-72F2-4181-99B5-04F7DEBDF9E9}" destId="{3B007D24-5E0C-43B3-8DA3-A8E25FF6B5C6}" srcOrd="0" destOrd="0" presId="urn:microsoft.com/office/officeart/2005/8/layout/process4"/>
    <dgm:cxn modelId="{AB4B52EE-905B-4826-B373-F0D3E9BD9BD9}" type="presParOf" srcId="{6319975C-C72F-4686-9A1E-7FF6A5640F18}" destId="{9E747395-D49A-439B-AF4A-43D67237113C}" srcOrd="1" destOrd="0" presId="urn:microsoft.com/office/officeart/2005/8/layout/process4"/>
    <dgm:cxn modelId="{4E71BE52-B47B-41CE-B479-17B44D8CFA21}" type="presParOf" srcId="{6319975C-C72F-4686-9A1E-7FF6A5640F18}" destId="{5F0A0BA5-FAF2-44BB-9C49-D405AFF5357E}" srcOrd="2" destOrd="0" presId="urn:microsoft.com/office/officeart/2005/8/layout/process4"/>
    <dgm:cxn modelId="{2F62B1F2-14B8-44C1-9838-413F0C4C0F76}" type="presParOf" srcId="{5F0A0BA5-FAF2-44BB-9C49-D405AFF5357E}" destId="{5DE861E5-E954-48F8-80D5-E169B198E1BF}"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F6D70CA-911F-4F26-A582-250517CD9D08}" type="doc">
      <dgm:prSet loTypeId="urn:microsoft.com/office/officeart/2005/8/layout/process4" loCatId="list" qsTypeId="urn:microsoft.com/office/officeart/2005/8/quickstyle/3d1" qsCatId="3D" csTypeId="urn:microsoft.com/office/officeart/2005/8/colors/colorful3" csCatId="colorful" phldr="1"/>
      <dgm:spPr/>
      <dgm:t>
        <a:bodyPr/>
        <a:lstStyle/>
        <a:p>
          <a:endParaRPr lang="en-US"/>
        </a:p>
      </dgm:t>
    </dgm:pt>
    <dgm:pt modelId="{7BC97FEC-B8DF-4609-A683-02F4D5849D07}">
      <dgm:prSet phldrT="[Text]" custT="1"/>
      <dgm:spPr>
        <a:solidFill>
          <a:srgbClr val="FFC000"/>
        </a:solidFill>
      </dgm:spPr>
      <dgm:t>
        <a:bodyPr/>
        <a:lstStyle/>
        <a:p>
          <a:pPr algn="l"/>
          <a:endParaRPr lang="en-US" sz="1100" b="0" dirty="0">
            <a:latin typeface="Times New Roman" pitchFamily="18" charset="0"/>
            <a:cs typeface="Times New Roman" pitchFamily="18" charset="0"/>
          </a:endParaRPr>
        </a:p>
        <a:p>
          <a:pPr algn="l"/>
          <a:endParaRPr lang="en-US" sz="1100" b="0" dirty="0">
            <a:latin typeface="Times New Roman" pitchFamily="18" charset="0"/>
            <a:cs typeface="Times New Roman" pitchFamily="18" charset="0"/>
          </a:endParaRPr>
        </a:p>
        <a:p>
          <a:pPr algn="l"/>
          <a:endParaRPr lang="en-US" sz="1100" b="0" dirty="0">
            <a:latin typeface="Times New Roman" pitchFamily="18" charset="0"/>
            <a:cs typeface="Times New Roman" pitchFamily="18" charset="0"/>
          </a:endParaRPr>
        </a:p>
        <a:p>
          <a:pPr algn="l"/>
          <a:endParaRPr lang="en-US" sz="1100" b="0" dirty="0">
            <a:latin typeface="Times New Roman" pitchFamily="18" charset="0"/>
            <a:cs typeface="Times New Roman" pitchFamily="18" charset="0"/>
          </a:endParaRPr>
        </a:p>
        <a:p>
          <a:pPr algn="l"/>
          <a:endParaRPr lang="en-US" sz="1100" b="0" dirty="0">
            <a:latin typeface="Times New Roman" pitchFamily="18" charset="0"/>
            <a:cs typeface="Times New Roman" pitchFamily="18" charset="0"/>
          </a:endParaRPr>
        </a:p>
        <a:p>
          <a:pPr algn="l"/>
          <a:endParaRPr lang="en-US" sz="1100" b="0" dirty="0">
            <a:latin typeface="Times New Roman" pitchFamily="18" charset="0"/>
            <a:cs typeface="Times New Roman" pitchFamily="18" charset="0"/>
          </a:endParaRPr>
        </a:p>
        <a:p>
          <a:pPr algn="l"/>
          <a:endParaRPr lang="en-US" sz="1100" b="0" dirty="0">
            <a:latin typeface="Times New Roman" pitchFamily="18" charset="0"/>
            <a:cs typeface="Times New Roman" pitchFamily="18" charset="0"/>
          </a:endParaRPr>
        </a:p>
        <a:p>
          <a:pPr algn="l"/>
          <a:endParaRPr lang="en-US" sz="1100" b="0" dirty="0">
            <a:latin typeface="Times New Roman" pitchFamily="18" charset="0"/>
            <a:cs typeface="Times New Roman" pitchFamily="18" charset="0"/>
          </a:endParaRPr>
        </a:p>
        <a:p>
          <a:pPr algn="l"/>
          <a:endParaRPr lang="en-US" sz="1100" b="0" dirty="0">
            <a:latin typeface="Times New Roman" pitchFamily="18" charset="0"/>
            <a:cs typeface="Times New Roman" pitchFamily="18" charset="0"/>
          </a:endParaRPr>
        </a:p>
        <a:p>
          <a:pPr algn="l"/>
          <a:r>
            <a:rPr lang="en-US" sz="1100" b="0" dirty="0">
              <a:latin typeface="Times New Roman" pitchFamily="18" charset="0"/>
              <a:cs typeface="Times New Roman" pitchFamily="18" charset="0"/>
            </a:rPr>
            <a:t> </a:t>
          </a:r>
        </a:p>
        <a:p>
          <a:pPr algn="l"/>
          <a:endParaRPr lang="en-US" sz="1100" b="0" dirty="0" smtClean="0">
            <a:latin typeface="Times New Roman" pitchFamily="18" charset="0"/>
            <a:cs typeface="Times New Roman" pitchFamily="18" charset="0"/>
          </a:endParaRPr>
        </a:p>
        <a:p>
          <a:pPr algn="l"/>
          <a:r>
            <a:rPr lang="vi-VN" sz="1200" b="1" dirty="0" smtClean="0">
              <a:solidFill>
                <a:schemeClr val="tx1"/>
              </a:solidFill>
              <a:latin typeface="Times New Roman" panose="02020603050405020304" pitchFamily="18" charset="0"/>
              <a:cs typeface="Times New Roman" panose="02020603050405020304" pitchFamily="18" charset="0"/>
            </a:rPr>
            <a:t>Phân </a:t>
          </a:r>
          <a:r>
            <a:rPr lang="vi-VN" sz="1200" b="1" dirty="0">
              <a:solidFill>
                <a:schemeClr val="tx1"/>
              </a:solidFill>
              <a:latin typeface="Times New Roman" panose="02020603050405020304" pitchFamily="18" charset="0"/>
              <a:cs typeface="Times New Roman" panose="02020603050405020304" pitchFamily="18" charset="0"/>
            </a:rPr>
            <a:t>loại kết quả rèn luyện</a:t>
          </a:r>
          <a:endParaRPr lang="en-US" sz="1200" b="1" dirty="0">
            <a:solidFill>
              <a:schemeClr val="tx1"/>
            </a:solidFill>
            <a:latin typeface="Times New Roman" panose="02020603050405020304" pitchFamily="18" charset="0"/>
            <a:cs typeface="Times New Roman" panose="02020603050405020304" pitchFamily="18" charset="0"/>
          </a:endParaRPr>
        </a:p>
        <a:p>
          <a:pPr algn="l"/>
          <a:r>
            <a:rPr lang="en-US" sz="1200" b="1" dirty="0">
              <a:solidFill>
                <a:schemeClr val="tx1"/>
              </a:solidFill>
              <a:latin typeface="Times New Roman" panose="02020603050405020304" pitchFamily="18" charset="0"/>
              <a:cs typeface="Times New Roman" panose="02020603050405020304" pitchFamily="18" charset="0"/>
            </a:rPr>
            <a:t>1. </a:t>
          </a:r>
          <a:r>
            <a:rPr lang="vi-VN" sz="1200" b="1" dirty="0">
              <a:solidFill>
                <a:schemeClr val="tx1"/>
              </a:solidFill>
              <a:latin typeface="Times New Roman" panose="02020603050405020304" pitchFamily="18" charset="0"/>
              <a:cs typeface="Times New Roman" panose="02020603050405020304" pitchFamily="18" charset="0"/>
            </a:rPr>
            <a:t>Kết quả rèn luyện được phân thành các loại: Xuất sắc, Tốt, Khá, Trung bình, Yếu và Kém. </a:t>
          </a:r>
          <a:endParaRPr lang="en-US" sz="1200" b="1" dirty="0">
            <a:solidFill>
              <a:schemeClr val="tx1"/>
            </a:solidFill>
            <a:latin typeface="Times New Roman" panose="02020603050405020304" pitchFamily="18" charset="0"/>
            <a:cs typeface="Times New Roman" panose="02020603050405020304" pitchFamily="18" charset="0"/>
          </a:endParaRPr>
        </a:p>
        <a:p>
          <a:pPr algn="l"/>
          <a:r>
            <a:rPr lang="vi-VN" sz="1200" b="1" dirty="0">
              <a:solidFill>
                <a:schemeClr val="tx1"/>
              </a:solidFill>
              <a:latin typeface="Times New Roman" panose="02020603050405020304" pitchFamily="18" charset="0"/>
              <a:cs typeface="Times New Roman" panose="02020603050405020304" pitchFamily="18" charset="0"/>
            </a:rPr>
            <a:t>2. Phân loại kết quả rèn luyện:</a:t>
          </a:r>
          <a:endParaRPr lang="en-US" sz="1200" b="1" dirty="0">
            <a:solidFill>
              <a:schemeClr val="tx1"/>
            </a:solidFill>
            <a:latin typeface="Times New Roman" panose="02020603050405020304" pitchFamily="18" charset="0"/>
            <a:cs typeface="Times New Roman" panose="02020603050405020304" pitchFamily="18" charset="0"/>
          </a:endParaRPr>
        </a:p>
        <a:p>
          <a:pPr algn="l"/>
          <a:r>
            <a:rPr lang="en-US" sz="1200" b="1" dirty="0">
              <a:solidFill>
                <a:schemeClr val="tx1"/>
              </a:solidFill>
              <a:latin typeface="Times New Roman" panose="02020603050405020304" pitchFamily="18" charset="0"/>
              <a:cs typeface="Times New Roman" panose="02020603050405020304" pitchFamily="18" charset="0"/>
            </a:rPr>
            <a:t>Lưu ý: </a:t>
          </a:r>
          <a:r>
            <a:rPr lang="vi-VN" sz="1200" b="1" dirty="0">
              <a:solidFill>
                <a:schemeClr val="tx1"/>
              </a:solidFill>
              <a:latin typeface="Times New Roman" panose="02020603050405020304" pitchFamily="18" charset="0"/>
              <a:cs typeface="Times New Roman" panose="02020603050405020304" pitchFamily="18" charset="0"/>
            </a:rPr>
            <a:t>Kết quả rèn luyện </a:t>
          </a:r>
          <a:r>
            <a:rPr lang="en-US" sz="1200" b="1" dirty="0">
              <a:solidFill>
                <a:schemeClr val="tx1"/>
              </a:solidFill>
              <a:latin typeface="Times New Roman" panose="02020603050405020304" pitchFamily="18" charset="0"/>
              <a:cs typeface="Times New Roman" panose="02020603050405020304" pitchFamily="18" charset="0"/>
            </a:rPr>
            <a:t>trong các kỳ học được sử dụng để xét học bổng của mỗi kỳ.</a:t>
          </a:r>
        </a:p>
        <a:p>
          <a:pPr algn="l"/>
          <a:endParaRPr lang="en-US" sz="1100" b="0" dirty="0">
            <a:latin typeface="Times New Roman" pitchFamily="18" charset="0"/>
            <a:cs typeface="Times New Roman" pitchFamily="18" charset="0"/>
          </a:endParaRPr>
        </a:p>
        <a:p>
          <a:pPr algn="l"/>
          <a:endParaRPr lang="en-US" sz="1100" b="0" dirty="0">
            <a:latin typeface="Times New Roman" pitchFamily="18" charset="0"/>
            <a:cs typeface="Times New Roman" pitchFamily="18" charset="0"/>
          </a:endParaRPr>
        </a:p>
        <a:p>
          <a:pPr algn="l"/>
          <a:endParaRPr lang="es-ES" sz="1100" i="1" dirty="0">
            <a:latin typeface="Times New Roman" panose="02020603050405020304" pitchFamily="18" charset="0"/>
            <a:cs typeface="Times New Roman" panose="02020603050405020304" pitchFamily="18" charset="0"/>
          </a:endParaRPr>
        </a:p>
        <a:p>
          <a:pPr algn="l"/>
          <a:endParaRPr lang="es-ES" sz="1100" i="1" dirty="0">
            <a:latin typeface="Times New Roman" panose="02020603050405020304" pitchFamily="18" charset="0"/>
            <a:cs typeface="Times New Roman" panose="02020603050405020304" pitchFamily="18" charset="0"/>
          </a:endParaRPr>
        </a:p>
        <a:p>
          <a:pPr algn="l"/>
          <a:endParaRPr lang="es-ES" sz="1100" i="1" dirty="0">
            <a:latin typeface="Times New Roman" panose="02020603050405020304" pitchFamily="18" charset="0"/>
            <a:cs typeface="Times New Roman" panose="02020603050405020304" pitchFamily="18" charset="0"/>
          </a:endParaRPr>
        </a:p>
        <a:p>
          <a:pPr algn="l"/>
          <a:endParaRPr lang="es-ES" sz="1100" i="1" dirty="0">
            <a:latin typeface="Times New Roman" panose="02020603050405020304" pitchFamily="18" charset="0"/>
            <a:cs typeface="Times New Roman" panose="02020603050405020304" pitchFamily="18" charset="0"/>
          </a:endParaRPr>
        </a:p>
        <a:p>
          <a:pPr algn="l"/>
          <a:endParaRPr lang="es-ES" sz="1100" i="1" dirty="0">
            <a:latin typeface="Times New Roman" panose="02020603050405020304" pitchFamily="18" charset="0"/>
            <a:cs typeface="Times New Roman" panose="02020603050405020304" pitchFamily="18" charset="0"/>
          </a:endParaRPr>
        </a:p>
        <a:p>
          <a:pPr algn="l"/>
          <a:endParaRPr lang="es-ES" sz="1100" i="1" dirty="0">
            <a:latin typeface="Times New Roman" panose="02020603050405020304" pitchFamily="18" charset="0"/>
            <a:cs typeface="Times New Roman" panose="02020603050405020304" pitchFamily="18" charset="0"/>
          </a:endParaRPr>
        </a:p>
        <a:p>
          <a:pPr algn="l"/>
          <a:endParaRPr lang="en-US" sz="1100" b="0" dirty="0">
            <a:latin typeface="Times New Roman" pitchFamily="18" charset="0"/>
            <a:cs typeface="Times New Roman" pitchFamily="18" charset="0"/>
          </a:endParaRPr>
        </a:p>
        <a:p>
          <a:pPr algn="l"/>
          <a:endParaRPr lang="en-US" sz="1100" b="0" dirty="0">
            <a:latin typeface="Times New Roman" pitchFamily="18" charset="0"/>
            <a:cs typeface="Times New Roman" pitchFamily="18" charset="0"/>
          </a:endParaRPr>
        </a:p>
        <a:p>
          <a:pPr algn="l"/>
          <a:endParaRPr lang="en-US" sz="1100" b="0" dirty="0">
            <a:latin typeface="Times New Roman" pitchFamily="18" charset="0"/>
            <a:cs typeface="Times New Roman" pitchFamily="18" charset="0"/>
          </a:endParaRPr>
        </a:p>
      </dgm:t>
    </dgm:pt>
    <dgm:pt modelId="{0A7FD945-8477-4DA3-AA44-7B6595C6CE0D}" type="parTrans" cxnId="{4BE6DDAF-7124-4A59-9731-18E1258E7F3E}">
      <dgm:prSet/>
      <dgm:spPr/>
      <dgm:t>
        <a:bodyPr/>
        <a:lstStyle/>
        <a:p>
          <a:endParaRPr lang="en-US"/>
        </a:p>
      </dgm:t>
    </dgm:pt>
    <dgm:pt modelId="{39C0F2EF-ABB1-469B-BC4B-32C0ECEF7E4A}" type="sibTrans" cxnId="{4BE6DDAF-7124-4A59-9731-18E1258E7F3E}">
      <dgm:prSet/>
      <dgm:spPr/>
      <dgm:t>
        <a:bodyPr/>
        <a:lstStyle/>
        <a:p>
          <a:endParaRPr lang="en-US"/>
        </a:p>
      </dgm:t>
    </dgm:pt>
    <dgm:pt modelId="{6319975C-C72F-4686-9A1E-7FF6A5640F18}" type="pres">
      <dgm:prSet presAssocID="{3F6D70CA-911F-4F26-A582-250517CD9D08}" presName="Name0" presStyleCnt="0">
        <dgm:presLayoutVars>
          <dgm:dir/>
          <dgm:animLvl val="lvl"/>
          <dgm:resizeHandles val="exact"/>
        </dgm:presLayoutVars>
      </dgm:prSet>
      <dgm:spPr/>
      <dgm:t>
        <a:bodyPr/>
        <a:lstStyle/>
        <a:p>
          <a:endParaRPr lang="en-US"/>
        </a:p>
      </dgm:t>
    </dgm:pt>
    <dgm:pt modelId="{5427710B-72F2-4181-99B5-04F7DEBDF9E9}" type="pres">
      <dgm:prSet presAssocID="{7BC97FEC-B8DF-4609-A683-02F4D5849D07}" presName="boxAndChildren" presStyleCnt="0"/>
      <dgm:spPr/>
    </dgm:pt>
    <dgm:pt modelId="{3B007D24-5E0C-43B3-8DA3-A8E25FF6B5C6}" type="pres">
      <dgm:prSet presAssocID="{7BC97FEC-B8DF-4609-A683-02F4D5849D07}" presName="parentTextBox" presStyleLbl="node1" presStyleIdx="0" presStyleCnt="1" custScaleY="78315" custLinFactNeighborX="4494" custLinFactNeighborY="-10891"/>
      <dgm:spPr/>
      <dgm:t>
        <a:bodyPr/>
        <a:lstStyle/>
        <a:p>
          <a:endParaRPr lang="en-US"/>
        </a:p>
      </dgm:t>
    </dgm:pt>
  </dgm:ptLst>
  <dgm:cxnLst>
    <dgm:cxn modelId="{89E2188D-2899-455D-9353-D94163F3AFFD}" type="presOf" srcId="{7BC97FEC-B8DF-4609-A683-02F4D5849D07}" destId="{3B007D24-5E0C-43B3-8DA3-A8E25FF6B5C6}" srcOrd="0" destOrd="0" presId="urn:microsoft.com/office/officeart/2005/8/layout/process4"/>
    <dgm:cxn modelId="{49154CF8-159A-4F11-8DA5-B65338D4D19A}" type="presOf" srcId="{3F6D70CA-911F-4F26-A582-250517CD9D08}" destId="{6319975C-C72F-4686-9A1E-7FF6A5640F18}" srcOrd="0" destOrd="0" presId="urn:microsoft.com/office/officeart/2005/8/layout/process4"/>
    <dgm:cxn modelId="{4BE6DDAF-7124-4A59-9731-18E1258E7F3E}" srcId="{3F6D70CA-911F-4F26-A582-250517CD9D08}" destId="{7BC97FEC-B8DF-4609-A683-02F4D5849D07}" srcOrd="0" destOrd="0" parTransId="{0A7FD945-8477-4DA3-AA44-7B6595C6CE0D}" sibTransId="{39C0F2EF-ABB1-469B-BC4B-32C0ECEF7E4A}"/>
    <dgm:cxn modelId="{E329139B-5FDC-4BEA-87CE-DC6B2A991B4A}" type="presParOf" srcId="{6319975C-C72F-4686-9A1E-7FF6A5640F18}" destId="{5427710B-72F2-4181-99B5-04F7DEBDF9E9}" srcOrd="0" destOrd="0" presId="urn:microsoft.com/office/officeart/2005/8/layout/process4"/>
    <dgm:cxn modelId="{4B262276-9436-4E59-A932-6B086C92CC4E}" type="presParOf" srcId="{5427710B-72F2-4181-99B5-04F7DEBDF9E9}" destId="{3B007D24-5E0C-43B3-8DA3-A8E25FF6B5C6}"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F6D70CA-911F-4F26-A582-250517CD9D08}" type="doc">
      <dgm:prSet loTypeId="urn:microsoft.com/office/officeart/2005/8/layout/process4" loCatId="list" qsTypeId="urn:microsoft.com/office/officeart/2005/8/quickstyle/3d1" qsCatId="3D" csTypeId="urn:microsoft.com/office/officeart/2005/8/colors/colorful3" csCatId="colorful" phldr="1"/>
      <dgm:spPr/>
      <dgm:t>
        <a:bodyPr/>
        <a:lstStyle/>
        <a:p>
          <a:endParaRPr lang="en-US"/>
        </a:p>
      </dgm:t>
    </dgm:pt>
    <dgm:pt modelId="{03B0B798-9B19-4200-8116-73E94FA218DC}">
      <dgm:prSet phldrT="[Text]" custT="1"/>
      <dgm:spPr>
        <a:solidFill>
          <a:srgbClr val="FFC000"/>
        </a:solidFill>
      </dgm:spPr>
      <dgm:t>
        <a:bodyPr/>
        <a:lstStyle/>
        <a:p>
          <a:pPr algn="just">
            <a:lnSpc>
              <a:spcPct val="100000"/>
            </a:lnSpc>
          </a:pPr>
          <a:r>
            <a:rPr lang="en-US" sz="1200" b="1" dirty="0" err="1" smtClean="0">
              <a:latin typeface="Times New Roman" panose="02020603050405020304" pitchFamily="18" charset="0"/>
              <a:cs typeface="Times New Roman" panose="02020603050405020304" pitchFamily="18" charset="0"/>
            </a:rPr>
            <a:t>Quyết</a:t>
          </a:r>
          <a:r>
            <a:rPr lang="en-US" sz="1200" b="1" dirty="0" smtClean="0">
              <a:latin typeface="Times New Roman" panose="02020603050405020304" pitchFamily="18" charset="0"/>
              <a:cs typeface="Times New Roman" panose="02020603050405020304" pitchFamily="18" charset="0"/>
            </a:rPr>
            <a:t> </a:t>
          </a:r>
          <a:r>
            <a:rPr lang="en-US" sz="1200" b="1" dirty="0">
              <a:latin typeface="Times New Roman" panose="02020603050405020304" pitchFamily="18" charset="0"/>
              <a:cs typeface="Times New Roman" panose="02020603050405020304" pitchFamily="18" charset="0"/>
            </a:rPr>
            <a:t>định </a:t>
          </a:r>
          <a:r>
            <a:rPr lang="vi-VN" sz="1200" b="1" dirty="0">
              <a:latin typeface="Times New Roman" panose="02020603050405020304" pitchFamily="18" charset="0"/>
              <a:cs typeface="Times New Roman" panose="02020603050405020304" pitchFamily="18" charset="0"/>
            </a:rPr>
            <a:t>748/QĐ-ĐHKTKTCN ngày </a:t>
          </a:r>
          <a:r>
            <a:rPr lang="en-US" sz="1200" b="1" dirty="0">
              <a:latin typeface="Times New Roman" panose="02020603050405020304" pitchFamily="18" charset="0"/>
              <a:cs typeface="Times New Roman" panose="02020603050405020304" pitchFamily="18" charset="0"/>
            </a:rPr>
            <a:t>20</a:t>
          </a:r>
          <a:r>
            <a:rPr lang="vi-VN" sz="1200" b="1" dirty="0">
              <a:latin typeface="Times New Roman" panose="02020603050405020304" pitchFamily="18" charset="0"/>
              <a:cs typeface="Times New Roman" panose="02020603050405020304" pitchFamily="18" charset="0"/>
            </a:rPr>
            <a:t> tháng </a:t>
          </a:r>
          <a:r>
            <a:rPr lang="en-US" sz="1200" b="1" dirty="0">
              <a:latin typeface="Times New Roman" panose="02020603050405020304" pitchFamily="18" charset="0"/>
              <a:cs typeface="Times New Roman" panose="02020603050405020304" pitchFamily="18" charset="0"/>
            </a:rPr>
            <a:t>8</a:t>
          </a:r>
          <a:r>
            <a:rPr lang="vi-VN" sz="1200" b="1" dirty="0">
              <a:latin typeface="Times New Roman" panose="02020603050405020304" pitchFamily="18" charset="0"/>
              <a:cs typeface="Times New Roman" panose="02020603050405020304" pitchFamily="18" charset="0"/>
            </a:rPr>
            <a:t> năm 20</a:t>
          </a:r>
          <a:r>
            <a:rPr lang="en-US" sz="1200" b="1" dirty="0">
              <a:latin typeface="Times New Roman" panose="02020603050405020304" pitchFamily="18" charset="0"/>
              <a:cs typeface="Times New Roman" panose="02020603050405020304" pitchFamily="18" charset="0"/>
            </a:rPr>
            <a:t>18 </a:t>
          </a:r>
          <a:r>
            <a:rPr lang="vi-VN" sz="1200" b="1" dirty="0">
              <a:latin typeface="Times New Roman" panose="02020603050405020304" pitchFamily="18" charset="0"/>
              <a:cs typeface="Times New Roman" panose="02020603050405020304" pitchFamily="18" charset="0"/>
            </a:rPr>
            <a:t>Quy định về Học bổng khuyến khích học tập đối với Sinh viên Trường Đại học Kinh tế - Kỹ thuật Công nghiệp </a:t>
          </a:r>
          <a:r>
            <a:rPr lang="en-US" sz="1200" b="1" dirty="0">
              <a:latin typeface="Times New Roman" panose="02020603050405020304" pitchFamily="18" charset="0"/>
              <a:cs typeface="Times New Roman" panose="02020603050405020304" pitchFamily="18" charset="0"/>
            </a:rPr>
            <a:t>: </a:t>
          </a:r>
          <a:r>
            <a:rPr lang="en-US" sz="1200" b="1" dirty="0">
              <a:latin typeface="Times New Roman" panose="02020603050405020304" pitchFamily="18" charset="0"/>
              <a:cs typeface="Times New Roman" panose="02020603050405020304" pitchFamily="18" charset="0"/>
              <a:hlinkClick xmlns:r="http://schemas.openxmlformats.org/officeDocument/2006/relationships" r:id="rId1"/>
            </a:rPr>
            <a:t>https://sinhvien.uneti.edu.vn/sinh-vien/tin-tuc/quyet-dinh-so-748-qd-dhktktcn-ngay-20-10-2018-ve-quy-dinh-ve-hoc-bong-khuyen-khich-hoc-tap-doi-voi-sinh-vien-truong-dh-kinh-te-ky-thuat-cong-nghiep.html</a:t>
          </a:r>
          <a:endParaRPr lang="en-US" sz="1200" b="1" dirty="0">
            <a:latin typeface="Times New Roman" panose="02020603050405020304" pitchFamily="18" charset="0"/>
            <a:cs typeface="Times New Roman" panose="02020603050405020304" pitchFamily="18" charset="0"/>
          </a:endParaRPr>
        </a:p>
      </dgm:t>
    </dgm:pt>
    <dgm:pt modelId="{91E0BA4A-D2D3-4A5E-BF58-D9FA4082DD1F}" type="sibTrans" cxnId="{53816B77-2D95-4513-B08E-8CF82CF8ED35}">
      <dgm:prSet/>
      <dgm:spPr/>
      <dgm:t>
        <a:bodyPr/>
        <a:lstStyle/>
        <a:p>
          <a:endParaRPr lang="en-US"/>
        </a:p>
      </dgm:t>
    </dgm:pt>
    <dgm:pt modelId="{910D6E94-A969-4EB2-893C-54CD8878022F}" type="parTrans" cxnId="{53816B77-2D95-4513-B08E-8CF82CF8ED35}">
      <dgm:prSet/>
      <dgm:spPr/>
      <dgm:t>
        <a:bodyPr/>
        <a:lstStyle/>
        <a:p>
          <a:endParaRPr lang="en-US"/>
        </a:p>
      </dgm:t>
    </dgm:pt>
    <dgm:pt modelId="{7BC97FEC-B8DF-4609-A683-02F4D5849D07}">
      <dgm:prSet phldrT="[Text]" custT="1"/>
      <dgm:spPr>
        <a:solidFill>
          <a:srgbClr val="92D050"/>
        </a:solidFill>
      </dgm:spPr>
      <dgm:t>
        <a:bodyPr/>
        <a:lstStyle/>
        <a:p>
          <a:pPr algn="ctr"/>
          <a:r>
            <a:rPr lang="vi-VN" sz="1400" dirty="0" smtClean="0">
              <a:solidFill>
                <a:schemeClr val="bg1"/>
              </a:solidFill>
              <a:latin typeface="Times New Roman" pitchFamily="18" charset="0"/>
              <a:cs typeface="Times New Roman" pitchFamily="18" charset="0"/>
            </a:rPr>
            <a:t>Tiêu </a:t>
          </a:r>
          <a:r>
            <a:rPr lang="vi-VN" sz="1400" dirty="0">
              <a:solidFill>
                <a:schemeClr val="bg1"/>
              </a:solidFill>
              <a:latin typeface="Times New Roman" pitchFamily="18" charset="0"/>
              <a:cs typeface="Times New Roman" pitchFamily="18" charset="0"/>
            </a:rPr>
            <a:t>chuẩn xét, cấp học bổng khuyến khích học </a:t>
          </a:r>
          <a:r>
            <a:rPr lang="vi-VN" sz="1400" dirty="0" smtClean="0">
              <a:solidFill>
                <a:schemeClr val="bg1"/>
              </a:solidFill>
              <a:latin typeface="Times New Roman" pitchFamily="18" charset="0"/>
              <a:cs typeface="Times New Roman" pitchFamily="18" charset="0"/>
            </a:rPr>
            <a:t>tập</a:t>
          </a:r>
          <a:r>
            <a:rPr lang="en-US" sz="1400" dirty="0" smtClean="0">
              <a:solidFill>
                <a:schemeClr val="bg1"/>
              </a:solidFill>
              <a:latin typeface="Times New Roman" pitchFamily="18" charset="0"/>
              <a:cs typeface="Times New Roman" pitchFamily="18" charset="0"/>
            </a:rPr>
            <a:t> </a:t>
          </a:r>
          <a:r>
            <a:rPr lang="en-US" sz="1400" dirty="0" err="1" smtClean="0">
              <a:solidFill>
                <a:schemeClr val="bg1"/>
              </a:solidFill>
              <a:latin typeface="Times New Roman" pitchFamily="18" charset="0"/>
              <a:cs typeface="Times New Roman" pitchFamily="18" charset="0"/>
            </a:rPr>
            <a:t>và</a:t>
          </a:r>
          <a:r>
            <a:rPr lang="en-US" sz="1400" dirty="0" smtClean="0">
              <a:solidFill>
                <a:schemeClr val="bg1"/>
              </a:solidFill>
              <a:latin typeface="Times New Roman" pitchFamily="18" charset="0"/>
              <a:cs typeface="Times New Roman" pitchFamily="18" charset="0"/>
            </a:rPr>
            <a:t> </a:t>
          </a:r>
          <a:r>
            <a:rPr lang="en-US" sz="1400" dirty="0" err="1" smtClean="0">
              <a:solidFill>
                <a:schemeClr val="bg1"/>
              </a:solidFill>
              <a:latin typeface="Times New Roman" pitchFamily="18" charset="0"/>
              <a:cs typeface="Times New Roman" pitchFamily="18" charset="0"/>
            </a:rPr>
            <a:t>các</a:t>
          </a:r>
          <a:r>
            <a:rPr lang="vi-VN" sz="1400" dirty="0" smtClean="0">
              <a:solidFill>
                <a:schemeClr val="bg1"/>
              </a:solidFill>
              <a:latin typeface="Times New Roman" pitchFamily="18" charset="0"/>
              <a:cs typeface="Times New Roman" pitchFamily="18" charset="0"/>
            </a:rPr>
            <a:t> </a:t>
          </a:r>
          <a:r>
            <a:rPr lang="vi-VN" sz="1400" dirty="0">
              <a:solidFill>
                <a:schemeClr val="bg1"/>
              </a:solidFill>
              <a:latin typeface="Times New Roman" pitchFamily="18" charset="0"/>
              <a:cs typeface="Times New Roman" pitchFamily="18" charset="0"/>
            </a:rPr>
            <a:t>mức học bổng KKHT được quy </a:t>
          </a:r>
          <a:r>
            <a:rPr lang="vi-VN" sz="1400" dirty="0" smtClean="0">
              <a:solidFill>
                <a:schemeClr val="bg1"/>
              </a:solidFill>
              <a:latin typeface="Times New Roman" pitchFamily="18" charset="0"/>
              <a:cs typeface="Times New Roman" pitchFamily="18" charset="0"/>
            </a:rPr>
            <a:t>định</a:t>
          </a:r>
          <a:r>
            <a:rPr lang="en-US" sz="1400" dirty="0" smtClean="0">
              <a:solidFill>
                <a:schemeClr val="bg1"/>
              </a:solidFill>
              <a:latin typeface="Times New Roman" pitchFamily="18" charset="0"/>
              <a:cs typeface="Times New Roman" pitchFamily="18" charset="0"/>
            </a:rPr>
            <a:t>:</a:t>
          </a:r>
          <a:endParaRPr lang="en-US" sz="1400" dirty="0">
            <a:solidFill>
              <a:schemeClr val="bg1"/>
            </a:solidFill>
            <a:latin typeface="Times New Roman" pitchFamily="18" charset="0"/>
            <a:cs typeface="Times New Roman" pitchFamily="18" charset="0"/>
          </a:endParaRPr>
        </a:p>
      </dgm:t>
    </dgm:pt>
    <dgm:pt modelId="{0A7FD945-8477-4DA3-AA44-7B6595C6CE0D}" type="parTrans" cxnId="{4BE6DDAF-7124-4A59-9731-18E1258E7F3E}">
      <dgm:prSet/>
      <dgm:spPr/>
      <dgm:t>
        <a:bodyPr/>
        <a:lstStyle/>
        <a:p>
          <a:endParaRPr lang="en-US"/>
        </a:p>
      </dgm:t>
    </dgm:pt>
    <dgm:pt modelId="{39C0F2EF-ABB1-469B-BC4B-32C0ECEF7E4A}" type="sibTrans" cxnId="{4BE6DDAF-7124-4A59-9731-18E1258E7F3E}">
      <dgm:prSet/>
      <dgm:spPr/>
      <dgm:t>
        <a:bodyPr/>
        <a:lstStyle/>
        <a:p>
          <a:endParaRPr lang="en-US"/>
        </a:p>
      </dgm:t>
    </dgm:pt>
    <dgm:pt modelId="{6319975C-C72F-4686-9A1E-7FF6A5640F18}" type="pres">
      <dgm:prSet presAssocID="{3F6D70CA-911F-4F26-A582-250517CD9D08}" presName="Name0" presStyleCnt="0">
        <dgm:presLayoutVars>
          <dgm:dir/>
          <dgm:animLvl val="lvl"/>
          <dgm:resizeHandles val="exact"/>
        </dgm:presLayoutVars>
      </dgm:prSet>
      <dgm:spPr/>
      <dgm:t>
        <a:bodyPr/>
        <a:lstStyle/>
        <a:p>
          <a:endParaRPr lang="en-US"/>
        </a:p>
      </dgm:t>
    </dgm:pt>
    <dgm:pt modelId="{5427710B-72F2-4181-99B5-04F7DEBDF9E9}" type="pres">
      <dgm:prSet presAssocID="{7BC97FEC-B8DF-4609-A683-02F4D5849D07}" presName="boxAndChildren" presStyleCnt="0"/>
      <dgm:spPr/>
    </dgm:pt>
    <dgm:pt modelId="{3B007D24-5E0C-43B3-8DA3-A8E25FF6B5C6}" type="pres">
      <dgm:prSet presAssocID="{7BC97FEC-B8DF-4609-A683-02F4D5849D07}" presName="parentTextBox" presStyleLbl="node1" presStyleIdx="0" presStyleCnt="2" custScaleY="35973" custLinFactNeighborY="-19342"/>
      <dgm:spPr/>
      <dgm:t>
        <a:bodyPr/>
        <a:lstStyle/>
        <a:p>
          <a:endParaRPr lang="en-US"/>
        </a:p>
      </dgm:t>
    </dgm:pt>
    <dgm:pt modelId="{9E747395-D49A-439B-AF4A-43D67237113C}" type="pres">
      <dgm:prSet presAssocID="{91E0BA4A-D2D3-4A5E-BF58-D9FA4082DD1F}" presName="sp" presStyleCnt="0"/>
      <dgm:spPr/>
    </dgm:pt>
    <dgm:pt modelId="{5F0A0BA5-FAF2-44BB-9C49-D405AFF5357E}" type="pres">
      <dgm:prSet presAssocID="{03B0B798-9B19-4200-8116-73E94FA218DC}" presName="arrowAndChildren" presStyleCnt="0"/>
      <dgm:spPr/>
    </dgm:pt>
    <dgm:pt modelId="{5DE861E5-E954-48F8-80D5-E169B198E1BF}" type="pres">
      <dgm:prSet presAssocID="{03B0B798-9B19-4200-8116-73E94FA218DC}" presName="parentTextArrow" presStyleLbl="node1" presStyleIdx="1" presStyleCnt="2" custScaleY="40843" custLinFactNeighborX="-1281" custLinFactNeighborY="-913"/>
      <dgm:spPr/>
      <dgm:t>
        <a:bodyPr/>
        <a:lstStyle/>
        <a:p>
          <a:endParaRPr lang="en-US"/>
        </a:p>
      </dgm:t>
    </dgm:pt>
  </dgm:ptLst>
  <dgm:cxnLst>
    <dgm:cxn modelId="{24462B2C-E362-43E7-9A6E-EB6CB6D7370D}" type="presOf" srcId="{7BC97FEC-B8DF-4609-A683-02F4D5849D07}" destId="{3B007D24-5E0C-43B3-8DA3-A8E25FF6B5C6}" srcOrd="0" destOrd="0" presId="urn:microsoft.com/office/officeart/2005/8/layout/process4"/>
    <dgm:cxn modelId="{23EB9F79-8137-4ED2-8EC0-5E2E390887CA}" type="presOf" srcId="{03B0B798-9B19-4200-8116-73E94FA218DC}" destId="{5DE861E5-E954-48F8-80D5-E169B198E1BF}" srcOrd="0" destOrd="0" presId="urn:microsoft.com/office/officeart/2005/8/layout/process4"/>
    <dgm:cxn modelId="{BED4168F-4ED7-4A2A-B447-ED0F658FA691}" type="presOf" srcId="{3F6D70CA-911F-4F26-A582-250517CD9D08}" destId="{6319975C-C72F-4686-9A1E-7FF6A5640F18}" srcOrd="0" destOrd="0" presId="urn:microsoft.com/office/officeart/2005/8/layout/process4"/>
    <dgm:cxn modelId="{4BE6DDAF-7124-4A59-9731-18E1258E7F3E}" srcId="{3F6D70CA-911F-4F26-A582-250517CD9D08}" destId="{7BC97FEC-B8DF-4609-A683-02F4D5849D07}" srcOrd="1" destOrd="0" parTransId="{0A7FD945-8477-4DA3-AA44-7B6595C6CE0D}" sibTransId="{39C0F2EF-ABB1-469B-BC4B-32C0ECEF7E4A}"/>
    <dgm:cxn modelId="{53816B77-2D95-4513-B08E-8CF82CF8ED35}" srcId="{3F6D70CA-911F-4F26-A582-250517CD9D08}" destId="{03B0B798-9B19-4200-8116-73E94FA218DC}" srcOrd="0" destOrd="0" parTransId="{910D6E94-A969-4EB2-893C-54CD8878022F}" sibTransId="{91E0BA4A-D2D3-4A5E-BF58-D9FA4082DD1F}"/>
    <dgm:cxn modelId="{758FF8C7-FDC4-44F6-842A-80C8A571A97C}" type="presParOf" srcId="{6319975C-C72F-4686-9A1E-7FF6A5640F18}" destId="{5427710B-72F2-4181-99B5-04F7DEBDF9E9}" srcOrd="0" destOrd="0" presId="urn:microsoft.com/office/officeart/2005/8/layout/process4"/>
    <dgm:cxn modelId="{28FD1FB4-4C1F-4286-97EB-8478F5CD02C1}" type="presParOf" srcId="{5427710B-72F2-4181-99B5-04F7DEBDF9E9}" destId="{3B007D24-5E0C-43B3-8DA3-A8E25FF6B5C6}" srcOrd="0" destOrd="0" presId="urn:microsoft.com/office/officeart/2005/8/layout/process4"/>
    <dgm:cxn modelId="{3A7C7A28-608C-4684-A17C-8A765579587F}" type="presParOf" srcId="{6319975C-C72F-4686-9A1E-7FF6A5640F18}" destId="{9E747395-D49A-439B-AF4A-43D67237113C}" srcOrd="1" destOrd="0" presId="urn:microsoft.com/office/officeart/2005/8/layout/process4"/>
    <dgm:cxn modelId="{CE20DF10-3553-4584-8A39-7FF104B25450}" type="presParOf" srcId="{6319975C-C72F-4686-9A1E-7FF6A5640F18}" destId="{5F0A0BA5-FAF2-44BB-9C49-D405AFF5357E}" srcOrd="2" destOrd="0" presId="urn:microsoft.com/office/officeart/2005/8/layout/process4"/>
    <dgm:cxn modelId="{AA575AD1-2CCC-4CCF-940B-F165B5B8FED2}" type="presParOf" srcId="{5F0A0BA5-FAF2-44BB-9C49-D405AFF5357E}" destId="{5DE861E5-E954-48F8-80D5-E169B198E1BF}"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F6D70CA-911F-4F26-A582-250517CD9D08}" type="doc">
      <dgm:prSet loTypeId="urn:microsoft.com/office/officeart/2005/8/layout/process4" loCatId="list" qsTypeId="urn:microsoft.com/office/officeart/2005/8/quickstyle/3d1" qsCatId="3D" csTypeId="urn:microsoft.com/office/officeart/2005/8/colors/colorful3" csCatId="colorful" phldr="1"/>
      <dgm:spPr/>
      <dgm:t>
        <a:bodyPr/>
        <a:lstStyle/>
        <a:p>
          <a:endParaRPr lang="en-US"/>
        </a:p>
      </dgm:t>
    </dgm:pt>
    <dgm:pt modelId="{03B0B798-9B19-4200-8116-73E94FA218DC}">
      <dgm:prSet phldrT="[Text]" custT="1"/>
      <dgm:spPr>
        <a:solidFill>
          <a:srgbClr val="FFC000"/>
        </a:solidFill>
      </dgm:spPr>
      <dgm:t>
        <a:bodyPr/>
        <a:lstStyle/>
        <a:p>
          <a:pPr algn="just">
            <a:lnSpc>
              <a:spcPct val="100000"/>
            </a:lnSpc>
          </a:pPr>
          <a:r>
            <a:rPr lang="en-US" sz="1200" dirty="0" err="1" smtClean="0">
              <a:solidFill>
                <a:schemeClr val="tx1"/>
              </a:solidFill>
              <a:latin typeface="Times New Roman" pitchFamily="18" charset="0"/>
              <a:cs typeface="Times New Roman" pitchFamily="18" charset="0"/>
            </a:rPr>
            <a:t>Quyết</a:t>
          </a:r>
          <a:r>
            <a:rPr lang="en-US" sz="1200" dirty="0" smtClean="0">
              <a:solidFill>
                <a:schemeClr val="tx1"/>
              </a:solidFill>
              <a:latin typeface="Times New Roman" pitchFamily="18" charset="0"/>
              <a:cs typeface="Times New Roman" pitchFamily="18" charset="0"/>
            </a:rPr>
            <a:t> </a:t>
          </a:r>
          <a:r>
            <a:rPr lang="en-US" sz="1200" dirty="0">
              <a:solidFill>
                <a:schemeClr val="tx1"/>
              </a:solidFill>
              <a:latin typeface="Times New Roman" pitchFamily="18" charset="0"/>
              <a:cs typeface="Times New Roman" pitchFamily="18" charset="0"/>
            </a:rPr>
            <a:t>định </a:t>
          </a:r>
          <a:r>
            <a:rPr lang="vi-VN" sz="1200" dirty="0">
              <a:solidFill>
                <a:schemeClr val="tx1"/>
              </a:solidFill>
              <a:latin typeface="Times New Roman" pitchFamily="18" charset="0"/>
              <a:cs typeface="Times New Roman" pitchFamily="18" charset="0"/>
            </a:rPr>
            <a:t>7</a:t>
          </a:r>
          <a:r>
            <a:rPr lang="en-US" sz="1200" dirty="0">
              <a:solidFill>
                <a:schemeClr val="tx1"/>
              </a:solidFill>
              <a:latin typeface="Times New Roman" pitchFamily="18" charset="0"/>
              <a:cs typeface="Times New Roman" pitchFamily="18" charset="0"/>
            </a:rPr>
            <a:t>54</a:t>
          </a:r>
          <a:r>
            <a:rPr lang="vi-VN" sz="1200" dirty="0">
              <a:solidFill>
                <a:schemeClr val="tx1"/>
              </a:solidFill>
              <a:latin typeface="Times New Roman" pitchFamily="18" charset="0"/>
              <a:cs typeface="Times New Roman" pitchFamily="18" charset="0"/>
            </a:rPr>
            <a:t>/QĐ-ĐHKTKTCN ngày </a:t>
          </a:r>
          <a:r>
            <a:rPr lang="en-US" sz="1200" dirty="0">
              <a:solidFill>
                <a:schemeClr val="tx1"/>
              </a:solidFill>
              <a:latin typeface="Times New Roman" pitchFamily="18" charset="0"/>
              <a:cs typeface="Times New Roman" pitchFamily="18" charset="0"/>
            </a:rPr>
            <a:t>20</a:t>
          </a:r>
          <a:r>
            <a:rPr lang="vi-VN" sz="1200" dirty="0">
              <a:solidFill>
                <a:schemeClr val="tx1"/>
              </a:solidFill>
              <a:latin typeface="Times New Roman" pitchFamily="18" charset="0"/>
              <a:cs typeface="Times New Roman" pitchFamily="18" charset="0"/>
            </a:rPr>
            <a:t> tháng </a:t>
          </a:r>
          <a:r>
            <a:rPr lang="en-US" sz="1200" dirty="0">
              <a:solidFill>
                <a:schemeClr val="tx1"/>
              </a:solidFill>
              <a:latin typeface="Times New Roman" pitchFamily="18" charset="0"/>
              <a:cs typeface="Times New Roman" pitchFamily="18" charset="0"/>
            </a:rPr>
            <a:t>8</a:t>
          </a:r>
          <a:r>
            <a:rPr lang="vi-VN" sz="1200" dirty="0">
              <a:solidFill>
                <a:schemeClr val="tx1"/>
              </a:solidFill>
              <a:latin typeface="Times New Roman" pitchFamily="18" charset="0"/>
              <a:cs typeface="Times New Roman" pitchFamily="18" charset="0"/>
            </a:rPr>
            <a:t> năm 20</a:t>
          </a:r>
          <a:r>
            <a:rPr lang="en-US" sz="1200" dirty="0">
              <a:solidFill>
                <a:schemeClr val="tx1"/>
              </a:solidFill>
              <a:latin typeface="Times New Roman" pitchFamily="18" charset="0"/>
              <a:cs typeface="Times New Roman" pitchFamily="18" charset="0"/>
            </a:rPr>
            <a:t>18 </a:t>
          </a:r>
          <a:r>
            <a:rPr lang="vi-VN" sz="1200" dirty="0">
              <a:solidFill>
                <a:schemeClr val="tx1"/>
              </a:solidFill>
              <a:latin typeface="Times New Roman" pitchFamily="18" charset="0"/>
              <a:cs typeface="Times New Roman" pitchFamily="18" charset="0"/>
            </a:rPr>
            <a:t>Quy định về miễn, giảm học phí và hỗ trợ chi phí học tập đối với sinh viên Trường Đại học Kinh tế - Kỹ thuật Công nghiệp</a:t>
          </a:r>
          <a:r>
            <a:rPr lang="en-US" sz="1200" dirty="0">
              <a:solidFill>
                <a:schemeClr val="tx1"/>
              </a:solidFill>
              <a:latin typeface="Times New Roman" pitchFamily="18" charset="0"/>
              <a:cs typeface="Times New Roman" pitchFamily="18" charset="0"/>
              <a:hlinkClick xmlns:r="http://schemas.openxmlformats.org/officeDocument/2006/relationships" r:id="rId1"/>
            </a:rPr>
            <a:t>.</a:t>
          </a:r>
          <a:r>
            <a:rPr lang="vi-VN" sz="1200" dirty="0">
              <a:solidFill>
                <a:schemeClr val="tx1"/>
              </a:solidFill>
              <a:latin typeface="Times New Roman" pitchFamily="18" charset="0"/>
              <a:cs typeface="Times New Roman" pitchFamily="18" charset="0"/>
              <a:hlinkClick xmlns:r="http://schemas.openxmlformats.org/officeDocument/2006/relationships" r:id="rId1"/>
            </a:rPr>
            <a:t> </a:t>
          </a:r>
          <a:r>
            <a:rPr lang="en-US" sz="1200" dirty="0">
              <a:solidFill>
                <a:schemeClr val="tx1"/>
              </a:solidFill>
              <a:latin typeface="Times New Roman" pitchFamily="18" charset="0"/>
              <a:cs typeface="Times New Roman" pitchFamily="18" charset="0"/>
              <a:hlinkClick xmlns:r="http://schemas.openxmlformats.org/officeDocument/2006/relationships" r:id="rId1"/>
            </a:rPr>
            <a:t>https://sinhvien.uneti.edu.vn/sinh-vien/tin-tuc/quyet-dinh-so-754-qd-dhktktcn-ngay-20-10-2018-ve-ban-hanh-quy-dinh-mien-giam-hoc-phi-hoc-tap-doi-voi-sinh-cien-truong-dh-kinh-te-ky-thuat-cong-nghiep.html</a:t>
          </a:r>
          <a:endParaRPr lang="en-US" sz="1200" b="1" dirty="0">
            <a:solidFill>
              <a:schemeClr val="tx1"/>
            </a:solidFill>
            <a:latin typeface="Times New Roman" panose="02020603050405020304" pitchFamily="18" charset="0"/>
            <a:cs typeface="Times New Roman" panose="02020603050405020304" pitchFamily="18" charset="0"/>
          </a:endParaRPr>
        </a:p>
      </dgm:t>
    </dgm:pt>
    <dgm:pt modelId="{91E0BA4A-D2D3-4A5E-BF58-D9FA4082DD1F}" type="sibTrans" cxnId="{53816B77-2D95-4513-B08E-8CF82CF8ED35}">
      <dgm:prSet/>
      <dgm:spPr/>
      <dgm:t>
        <a:bodyPr/>
        <a:lstStyle/>
        <a:p>
          <a:endParaRPr lang="en-US"/>
        </a:p>
      </dgm:t>
    </dgm:pt>
    <dgm:pt modelId="{910D6E94-A969-4EB2-893C-54CD8878022F}" type="parTrans" cxnId="{53816B77-2D95-4513-B08E-8CF82CF8ED35}">
      <dgm:prSet/>
      <dgm:spPr/>
      <dgm:t>
        <a:bodyPr/>
        <a:lstStyle/>
        <a:p>
          <a:endParaRPr lang="en-US"/>
        </a:p>
      </dgm:t>
    </dgm:pt>
    <dgm:pt modelId="{7BC97FEC-B8DF-4609-A683-02F4D5849D07}">
      <dgm:prSet phldrT="[Text]" custT="1"/>
      <dgm:spPr>
        <a:solidFill>
          <a:srgbClr val="92D050"/>
        </a:solidFill>
      </dgm:spPr>
      <dgm:t>
        <a:bodyPr/>
        <a:lstStyle/>
        <a:p>
          <a:pPr algn="l"/>
          <a:endParaRPr lang="en-US" sz="1100" b="0" dirty="0">
            <a:latin typeface="Times New Roman" pitchFamily="18" charset="0"/>
            <a:cs typeface="Times New Roman" pitchFamily="18" charset="0"/>
          </a:endParaRPr>
        </a:p>
        <a:p>
          <a:pPr algn="l"/>
          <a:r>
            <a:rPr lang="en-US" sz="1400" b="1" dirty="0" smtClean="0">
              <a:solidFill>
                <a:schemeClr val="tx1"/>
              </a:solidFill>
              <a:latin typeface="Times New Roman" pitchFamily="18" charset="0"/>
              <a:cs typeface="Times New Roman" pitchFamily="18" charset="0"/>
            </a:rPr>
            <a:t>1</a:t>
          </a:r>
          <a:r>
            <a:rPr lang="en-US" sz="1400" b="1" dirty="0">
              <a:solidFill>
                <a:schemeClr val="tx1"/>
              </a:solidFill>
              <a:latin typeface="Times New Roman" pitchFamily="18" charset="0"/>
              <a:cs typeface="Times New Roman" pitchFamily="18" charset="0"/>
            </a:rPr>
            <a:t>. Đối tượng được miễn </a:t>
          </a:r>
          <a:r>
            <a:rPr lang="en-US" sz="1400" b="1" dirty="0" err="1">
              <a:solidFill>
                <a:schemeClr val="tx1"/>
              </a:solidFill>
              <a:latin typeface="Times New Roman" pitchFamily="18" charset="0"/>
              <a:cs typeface="Times New Roman" pitchFamily="18" charset="0"/>
            </a:rPr>
            <a:t>học</a:t>
          </a:r>
          <a:r>
            <a:rPr lang="en-US" sz="1400" b="1" dirty="0">
              <a:solidFill>
                <a:schemeClr val="tx1"/>
              </a:solidFill>
              <a:latin typeface="Times New Roman" pitchFamily="18" charset="0"/>
              <a:cs typeface="Times New Roman" pitchFamily="18" charset="0"/>
            </a:rPr>
            <a:t> </a:t>
          </a:r>
          <a:r>
            <a:rPr lang="en-US" sz="1400" b="1" dirty="0" err="1" smtClean="0">
              <a:solidFill>
                <a:schemeClr val="tx1"/>
              </a:solidFill>
              <a:latin typeface="Times New Roman" pitchFamily="18" charset="0"/>
              <a:cs typeface="Times New Roman" pitchFamily="18" charset="0"/>
            </a:rPr>
            <a:t>phí</a:t>
          </a:r>
          <a:r>
            <a:rPr lang="en-US" sz="1400" b="1" dirty="0" smtClean="0">
              <a:solidFill>
                <a:schemeClr val="tx1"/>
              </a:solidFill>
              <a:latin typeface="Times New Roman" pitchFamily="18" charset="0"/>
              <a:cs typeface="Times New Roman" pitchFamily="18" charset="0"/>
            </a:rPr>
            <a:t>:</a:t>
          </a:r>
          <a:endParaRPr lang="en-US" sz="1400" b="1" dirty="0">
            <a:solidFill>
              <a:schemeClr val="tx1"/>
            </a:solidFill>
            <a:latin typeface="Times New Roman" pitchFamily="18" charset="0"/>
            <a:cs typeface="Times New Roman" pitchFamily="18" charset="0"/>
          </a:endParaRPr>
        </a:p>
        <a:p>
          <a:pPr algn="l"/>
          <a:r>
            <a:rPr lang="en-US" sz="1400" i="1" dirty="0">
              <a:solidFill>
                <a:schemeClr val="tx1"/>
              </a:solidFill>
              <a:latin typeface="Times New Roman" panose="02020603050405020304" pitchFamily="18" charset="0"/>
              <a:cs typeface="Times New Roman" panose="02020603050405020304" pitchFamily="18" charset="0"/>
            </a:rPr>
            <a:t>- </a:t>
          </a:r>
          <a:r>
            <a:rPr lang="vi-VN" sz="1400" i="1" dirty="0">
              <a:solidFill>
                <a:schemeClr val="tx1"/>
              </a:solidFill>
              <a:latin typeface="Times New Roman" panose="02020603050405020304" pitchFamily="18" charset="0"/>
              <a:cs typeface="Times New Roman" panose="02020603050405020304" pitchFamily="18" charset="0"/>
            </a:rPr>
            <a:t>Người có công với cách mạng và thân nhân của người có công với cách mạng</a:t>
          </a:r>
          <a:endParaRPr lang="es-ES" sz="1400" i="1" dirty="0">
            <a:solidFill>
              <a:schemeClr val="tx1"/>
            </a:solidFill>
            <a:latin typeface="Times New Roman" panose="02020603050405020304" pitchFamily="18" charset="0"/>
            <a:cs typeface="Times New Roman" panose="02020603050405020304" pitchFamily="18" charset="0"/>
          </a:endParaRPr>
        </a:p>
        <a:p>
          <a:pPr algn="l"/>
          <a:r>
            <a:rPr lang="es-ES" sz="1400" i="1" dirty="0">
              <a:solidFill>
                <a:schemeClr val="tx1"/>
              </a:solidFill>
              <a:latin typeface="Times New Roman" panose="02020603050405020304" pitchFamily="18" charset="0"/>
              <a:cs typeface="Times New Roman" panose="02020603050405020304" pitchFamily="18" charset="0"/>
            </a:rPr>
            <a:t>- Sinh viên mồ côi cả cha lẫn mẹ không nơi nương tựa hoặc bị tàn tật, khuyết tật thuộc diện hộ cận nghèo. </a:t>
          </a:r>
        </a:p>
        <a:p>
          <a:pPr algn="l"/>
          <a:r>
            <a:rPr lang="es-ES" sz="1400" i="1" dirty="0">
              <a:solidFill>
                <a:schemeClr val="tx1"/>
              </a:solidFill>
              <a:latin typeface="Times New Roman" panose="02020603050405020304" pitchFamily="18" charset="0"/>
              <a:cs typeface="Times New Roman" panose="02020603050405020304" pitchFamily="18" charset="0"/>
            </a:rPr>
            <a:t>- Sinh viên là người dân tộc thiểu số thuộc hộ nghèo và hộ cận nghèo theo quy định của Thủ </a:t>
          </a:r>
          <a:r>
            <a:rPr lang="es-ES" sz="1400" i="1" dirty="0" err="1">
              <a:solidFill>
                <a:schemeClr val="tx1"/>
              </a:solidFill>
              <a:latin typeface="Times New Roman" panose="02020603050405020304" pitchFamily="18" charset="0"/>
              <a:cs typeface="Times New Roman" panose="02020603050405020304" pitchFamily="18" charset="0"/>
            </a:rPr>
            <a:t>tướng</a:t>
          </a:r>
          <a:r>
            <a:rPr lang="es-ES" sz="1400" i="1" dirty="0">
              <a:solidFill>
                <a:schemeClr val="tx1"/>
              </a:solidFill>
              <a:latin typeface="Times New Roman" panose="02020603050405020304" pitchFamily="18" charset="0"/>
              <a:cs typeface="Times New Roman" panose="02020603050405020304" pitchFamily="18" charset="0"/>
            </a:rPr>
            <a:t> </a:t>
          </a:r>
          <a:r>
            <a:rPr lang="es-ES" sz="1400" i="1" dirty="0" smtClean="0">
              <a:solidFill>
                <a:schemeClr val="tx1"/>
              </a:solidFill>
              <a:latin typeface="Times New Roman" panose="02020603050405020304" pitchFamily="18" charset="0"/>
              <a:cs typeface="Times New Roman" panose="02020603050405020304" pitchFamily="18" charset="0"/>
            </a:rPr>
            <a:t>CP </a:t>
          </a:r>
          <a:endParaRPr lang="es-ES" sz="1400" i="1" dirty="0">
            <a:solidFill>
              <a:schemeClr val="tx1"/>
            </a:solidFill>
            <a:latin typeface="Times New Roman" panose="02020603050405020304" pitchFamily="18" charset="0"/>
            <a:cs typeface="Times New Roman" panose="02020603050405020304" pitchFamily="18" charset="0"/>
          </a:endParaRPr>
        </a:p>
        <a:p>
          <a:pPr algn="l"/>
          <a:r>
            <a:rPr lang="es-ES" sz="1400" i="1" dirty="0">
              <a:solidFill>
                <a:schemeClr val="tx1"/>
              </a:solidFill>
              <a:latin typeface="Times New Roman" panose="02020603050405020304" pitchFamily="18" charset="0"/>
              <a:cs typeface="Times New Roman" panose="02020603050405020304" pitchFamily="18" charset="0"/>
            </a:rPr>
            <a:t>- Học sinh, sinh viên người dân tộc thiểu số rất ít người, ở vùng có điều kiện kinh tế - xã hội khó khăn và vùng đặc biệt khó khăn: </a:t>
          </a:r>
        </a:p>
        <a:p>
          <a:pPr algn="l"/>
          <a:r>
            <a:rPr lang="es-ES" sz="1400" i="1" dirty="0">
              <a:solidFill>
                <a:schemeClr val="tx1"/>
              </a:solidFill>
              <a:latin typeface="Times New Roman" panose="02020603050405020304" pitchFamily="18" charset="0"/>
              <a:cs typeface="Times New Roman" panose="02020603050405020304" pitchFamily="18" charset="0"/>
            </a:rPr>
            <a:t>- Người dân tộc thiểu số rất ít người bao gồm: La Hủ, La Ha, Pà Thẻn, Lự, Ngái, Chứt, Lô Lô, Mảng, Cống, Cờ Lao, Bố Y, Si La, Pu Péo, Rơ Măm, BRâu, Ơ Đu.</a:t>
          </a:r>
        </a:p>
        <a:p>
          <a:pPr algn="l"/>
          <a:endParaRPr lang="en-US" sz="1100" b="0" dirty="0">
            <a:latin typeface="Times New Roman" pitchFamily="18" charset="0"/>
            <a:cs typeface="Times New Roman" pitchFamily="18" charset="0"/>
          </a:endParaRPr>
        </a:p>
      </dgm:t>
    </dgm:pt>
    <dgm:pt modelId="{0A7FD945-8477-4DA3-AA44-7B6595C6CE0D}" type="parTrans" cxnId="{4BE6DDAF-7124-4A59-9731-18E1258E7F3E}">
      <dgm:prSet/>
      <dgm:spPr/>
      <dgm:t>
        <a:bodyPr/>
        <a:lstStyle/>
        <a:p>
          <a:endParaRPr lang="en-US"/>
        </a:p>
      </dgm:t>
    </dgm:pt>
    <dgm:pt modelId="{39C0F2EF-ABB1-469B-BC4B-32C0ECEF7E4A}" type="sibTrans" cxnId="{4BE6DDAF-7124-4A59-9731-18E1258E7F3E}">
      <dgm:prSet/>
      <dgm:spPr/>
      <dgm:t>
        <a:bodyPr/>
        <a:lstStyle/>
        <a:p>
          <a:endParaRPr lang="en-US"/>
        </a:p>
      </dgm:t>
    </dgm:pt>
    <dgm:pt modelId="{6319975C-C72F-4686-9A1E-7FF6A5640F18}" type="pres">
      <dgm:prSet presAssocID="{3F6D70CA-911F-4F26-A582-250517CD9D08}" presName="Name0" presStyleCnt="0">
        <dgm:presLayoutVars>
          <dgm:dir/>
          <dgm:animLvl val="lvl"/>
          <dgm:resizeHandles val="exact"/>
        </dgm:presLayoutVars>
      </dgm:prSet>
      <dgm:spPr/>
      <dgm:t>
        <a:bodyPr/>
        <a:lstStyle/>
        <a:p>
          <a:endParaRPr lang="en-US"/>
        </a:p>
      </dgm:t>
    </dgm:pt>
    <dgm:pt modelId="{5427710B-72F2-4181-99B5-04F7DEBDF9E9}" type="pres">
      <dgm:prSet presAssocID="{7BC97FEC-B8DF-4609-A683-02F4D5849D07}" presName="boxAndChildren" presStyleCnt="0"/>
      <dgm:spPr/>
    </dgm:pt>
    <dgm:pt modelId="{3B007D24-5E0C-43B3-8DA3-A8E25FF6B5C6}" type="pres">
      <dgm:prSet presAssocID="{7BC97FEC-B8DF-4609-A683-02F4D5849D07}" presName="parentTextBox" presStyleLbl="node1" presStyleIdx="0" presStyleCnt="2" custScaleY="68883" custLinFactNeighborY="9173"/>
      <dgm:spPr/>
      <dgm:t>
        <a:bodyPr/>
        <a:lstStyle/>
        <a:p>
          <a:endParaRPr lang="en-US"/>
        </a:p>
      </dgm:t>
    </dgm:pt>
    <dgm:pt modelId="{9E747395-D49A-439B-AF4A-43D67237113C}" type="pres">
      <dgm:prSet presAssocID="{91E0BA4A-D2D3-4A5E-BF58-D9FA4082DD1F}" presName="sp" presStyleCnt="0"/>
      <dgm:spPr/>
    </dgm:pt>
    <dgm:pt modelId="{5F0A0BA5-FAF2-44BB-9C49-D405AFF5357E}" type="pres">
      <dgm:prSet presAssocID="{03B0B798-9B19-4200-8116-73E94FA218DC}" presName="arrowAndChildren" presStyleCnt="0"/>
      <dgm:spPr/>
    </dgm:pt>
    <dgm:pt modelId="{5DE861E5-E954-48F8-80D5-E169B198E1BF}" type="pres">
      <dgm:prSet presAssocID="{03B0B798-9B19-4200-8116-73E94FA218DC}" presName="parentTextArrow" presStyleLbl="node1" presStyleIdx="1" presStyleCnt="2" custScaleX="99874" custScaleY="29802" custLinFactNeighborX="-63" custLinFactNeighborY="615"/>
      <dgm:spPr/>
      <dgm:t>
        <a:bodyPr/>
        <a:lstStyle/>
        <a:p>
          <a:endParaRPr lang="en-US"/>
        </a:p>
      </dgm:t>
    </dgm:pt>
  </dgm:ptLst>
  <dgm:cxnLst>
    <dgm:cxn modelId="{2DFAA1D6-F689-48D1-89AD-82230EC22982}" type="presOf" srcId="{3F6D70CA-911F-4F26-A582-250517CD9D08}" destId="{6319975C-C72F-4686-9A1E-7FF6A5640F18}" srcOrd="0" destOrd="0" presId="urn:microsoft.com/office/officeart/2005/8/layout/process4"/>
    <dgm:cxn modelId="{1BB899F3-F3F1-4D42-953D-10BC0EF0C1D1}" type="presOf" srcId="{7BC97FEC-B8DF-4609-A683-02F4D5849D07}" destId="{3B007D24-5E0C-43B3-8DA3-A8E25FF6B5C6}" srcOrd="0" destOrd="0" presId="urn:microsoft.com/office/officeart/2005/8/layout/process4"/>
    <dgm:cxn modelId="{4BE6DDAF-7124-4A59-9731-18E1258E7F3E}" srcId="{3F6D70CA-911F-4F26-A582-250517CD9D08}" destId="{7BC97FEC-B8DF-4609-A683-02F4D5849D07}" srcOrd="1" destOrd="0" parTransId="{0A7FD945-8477-4DA3-AA44-7B6595C6CE0D}" sibTransId="{39C0F2EF-ABB1-469B-BC4B-32C0ECEF7E4A}"/>
    <dgm:cxn modelId="{53816B77-2D95-4513-B08E-8CF82CF8ED35}" srcId="{3F6D70CA-911F-4F26-A582-250517CD9D08}" destId="{03B0B798-9B19-4200-8116-73E94FA218DC}" srcOrd="0" destOrd="0" parTransId="{910D6E94-A969-4EB2-893C-54CD8878022F}" sibTransId="{91E0BA4A-D2D3-4A5E-BF58-D9FA4082DD1F}"/>
    <dgm:cxn modelId="{456994F1-4E5A-47D5-A39B-F9F3E4445D18}" type="presOf" srcId="{03B0B798-9B19-4200-8116-73E94FA218DC}" destId="{5DE861E5-E954-48F8-80D5-E169B198E1BF}" srcOrd="0" destOrd="0" presId="urn:microsoft.com/office/officeart/2005/8/layout/process4"/>
    <dgm:cxn modelId="{D78693CD-124C-4F8F-8440-F17EDB334C08}" type="presParOf" srcId="{6319975C-C72F-4686-9A1E-7FF6A5640F18}" destId="{5427710B-72F2-4181-99B5-04F7DEBDF9E9}" srcOrd="0" destOrd="0" presId="urn:microsoft.com/office/officeart/2005/8/layout/process4"/>
    <dgm:cxn modelId="{6D3A5C3F-8622-45B1-B618-F9EA72B74C82}" type="presParOf" srcId="{5427710B-72F2-4181-99B5-04F7DEBDF9E9}" destId="{3B007D24-5E0C-43B3-8DA3-A8E25FF6B5C6}" srcOrd="0" destOrd="0" presId="urn:microsoft.com/office/officeart/2005/8/layout/process4"/>
    <dgm:cxn modelId="{90595B11-FA5F-493B-98DD-42C85B5A4114}" type="presParOf" srcId="{6319975C-C72F-4686-9A1E-7FF6A5640F18}" destId="{9E747395-D49A-439B-AF4A-43D67237113C}" srcOrd="1" destOrd="0" presId="urn:microsoft.com/office/officeart/2005/8/layout/process4"/>
    <dgm:cxn modelId="{7B99FDF4-B939-47CF-BDDD-B9E0F607E950}" type="presParOf" srcId="{6319975C-C72F-4686-9A1E-7FF6A5640F18}" destId="{5F0A0BA5-FAF2-44BB-9C49-D405AFF5357E}" srcOrd="2" destOrd="0" presId="urn:microsoft.com/office/officeart/2005/8/layout/process4"/>
    <dgm:cxn modelId="{F160F57E-19CE-402B-9FAC-C79891BE2FD5}" type="presParOf" srcId="{5F0A0BA5-FAF2-44BB-9C49-D405AFF5357E}" destId="{5DE861E5-E954-48F8-80D5-E169B198E1BF}"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F6D70CA-911F-4F26-A582-250517CD9D08}" type="doc">
      <dgm:prSet loTypeId="urn:microsoft.com/office/officeart/2005/8/layout/process4" loCatId="list" qsTypeId="urn:microsoft.com/office/officeart/2005/8/quickstyle/3d1" qsCatId="3D" csTypeId="urn:microsoft.com/office/officeart/2005/8/colors/colorful3" csCatId="colorful" phldr="1"/>
      <dgm:spPr/>
      <dgm:t>
        <a:bodyPr/>
        <a:lstStyle/>
        <a:p>
          <a:endParaRPr lang="en-US"/>
        </a:p>
      </dgm:t>
    </dgm:pt>
    <dgm:pt modelId="{7BC97FEC-B8DF-4609-A683-02F4D5849D07}">
      <dgm:prSet phldrT="[Text]" custT="1"/>
      <dgm:spPr>
        <a:solidFill>
          <a:srgbClr val="FFC000"/>
        </a:solidFill>
      </dgm:spPr>
      <dgm:t>
        <a:bodyPr/>
        <a:lstStyle/>
        <a:p>
          <a:pPr algn="l">
            <a:lnSpc>
              <a:spcPct val="90000"/>
            </a:lnSpc>
          </a:pPr>
          <a:endParaRPr lang="en-US" sz="1100" b="0" dirty="0">
            <a:latin typeface="Times New Roman" pitchFamily="18" charset="0"/>
            <a:cs typeface="Times New Roman" pitchFamily="18" charset="0"/>
          </a:endParaRPr>
        </a:p>
        <a:p>
          <a:pPr algn="l">
            <a:lnSpc>
              <a:spcPct val="90000"/>
            </a:lnSpc>
          </a:pPr>
          <a:endParaRPr lang="en-US" sz="1100" b="0" dirty="0">
            <a:latin typeface="Times New Roman" pitchFamily="18" charset="0"/>
            <a:cs typeface="Times New Roman" pitchFamily="18" charset="0"/>
          </a:endParaRPr>
        </a:p>
        <a:p>
          <a:pPr algn="l">
            <a:lnSpc>
              <a:spcPct val="90000"/>
            </a:lnSpc>
          </a:pPr>
          <a:endParaRPr lang="en-US" sz="1100" b="0" dirty="0">
            <a:latin typeface="Times New Roman" pitchFamily="18" charset="0"/>
            <a:cs typeface="Times New Roman" pitchFamily="18" charset="0"/>
          </a:endParaRPr>
        </a:p>
        <a:p>
          <a:pPr algn="l">
            <a:lnSpc>
              <a:spcPct val="90000"/>
            </a:lnSpc>
          </a:pPr>
          <a:endParaRPr lang="en-US" sz="1100" b="0" dirty="0">
            <a:latin typeface="Times New Roman" pitchFamily="18" charset="0"/>
            <a:cs typeface="Times New Roman" pitchFamily="18" charset="0"/>
          </a:endParaRPr>
        </a:p>
        <a:p>
          <a:pPr algn="l">
            <a:lnSpc>
              <a:spcPct val="90000"/>
            </a:lnSpc>
          </a:pPr>
          <a:endParaRPr lang="en-US" sz="1100" b="0" dirty="0">
            <a:latin typeface="Times New Roman" pitchFamily="18" charset="0"/>
            <a:cs typeface="Times New Roman" pitchFamily="18" charset="0"/>
          </a:endParaRPr>
        </a:p>
        <a:p>
          <a:pPr algn="l">
            <a:lnSpc>
              <a:spcPct val="90000"/>
            </a:lnSpc>
          </a:pPr>
          <a:endParaRPr lang="en-US" sz="1100" b="0" dirty="0">
            <a:latin typeface="Times New Roman" pitchFamily="18" charset="0"/>
            <a:cs typeface="Times New Roman" pitchFamily="18" charset="0"/>
          </a:endParaRPr>
        </a:p>
        <a:p>
          <a:pPr algn="l">
            <a:lnSpc>
              <a:spcPct val="90000"/>
            </a:lnSpc>
          </a:pPr>
          <a:endParaRPr lang="en-US" sz="1100" b="0" dirty="0">
            <a:latin typeface="Times New Roman" pitchFamily="18" charset="0"/>
            <a:cs typeface="Times New Roman" pitchFamily="18" charset="0"/>
          </a:endParaRPr>
        </a:p>
        <a:p>
          <a:pPr algn="l">
            <a:lnSpc>
              <a:spcPct val="90000"/>
            </a:lnSpc>
          </a:pPr>
          <a:endParaRPr lang="en-US" sz="1100" b="0" dirty="0">
            <a:latin typeface="Times New Roman" pitchFamily="18" charset="0"/>
            <a:cs typeface="Times New Roman" pitchFamily="18" charset="0"/>
          </a:endParaRPr>
        </a:p>
        <a:p>
          <a:pPr algn="l">
            <a:lnSpc>
              <a:spcPct val="90000"/>
            </a:lnSpc>
          </a:pPr>
          <a:endParaRPr lang="en-US" sz="1100" b="0" dirty="0">
            <a:latin typeface="Times New Roman" pitchFamily="18" charset="0"/>
            <a:cs typeface="Times New Roman" pitchFamily="18" charset="0"/>
          </a:endParaRPr>
        </a:p>
        <a:p>
          <a:pPr algn="l">
            <a:lnSpc>
              <a:spcPct val="90000"/>
            </a:lnSpc>
          </a:pPr>
          <a:r>
            <a:rPr lang="en-US" sz="1100" b="0" dirty="0">
              <a:latin typeface="Times New Roman" pitchFamily="18" charset="0"/>
              <a:cs typeface="Times New Roman" pitchFamily="18" charset="0"/>
            </a:rPr>
            <a:t> </a:t>
          </a:r>
        </a:p>
        <a:p>
          <a:pPr algn="l">
            <a:lnSpc>
              <a:spcPct val="90000"/>
            </a:lnSpc>
          </a:pPr>
          <a:endParaRPr lang="en-US" sz="1100" b="0" dirty="0" smtClean="0">
            <a:latin typeface="Times New Roman" pitchFamily="18" charset="0"/>
            <a:cs typeface="Times New Roman" pitchFamily="18" charset="0"/>
          </a:endParaRPr>
        </a:p>
        <a:p>
          <a:pPr algn="l">
            <a:lnSpc>
              <a:spcPct val="100000"/>
            </a:lnSpc>
          </a:pPr>
          <a:r>
            <a:rPr lang="en-US" sz="1400" b="1" dirty="0" smtClean="0">
              <a:solidFill>
                <a:schemeClr val="bg1"/>
              </a:solidFill>
              <a:latin typeface="Times New Roman" pitchFamily="18" charset="0"/>
              <a:cs typeface="Times New Roman" pitchFamily="18" charset="0"/>
            </a:rPr>
            <a:t>2. </a:t>
          </a:r>
          <a:r>
            <a:rPr lang="en-US" sz="1400" b="1" dirty="0" err="1" smtClean="0">
              <a:solidFill>
                <a:schemeClr val="bg1"/>
              </a:solidFill>
              <a:latin typeface="Times New Roman" pitchFamily="18" charset="0"/>
              <a:cs typeface="Times New Roman" pitchFamily="18" charset="0"/>
            </a:rPr>
            <a:t>Đối</a:t>
          </a:r>
          <a:r>
            <a:rPr lang="en-US" sz="1400" b="1" dirty="0" smtClean="0">
              <a:solidFill>
                <a:schemeClr val="bg1"/>
              </a:solidFill>
              <a:latin typeface="Times New Roman" pitchFamily="18" charset="0"/>
              <a:cs typeface="Times New Roman" pitchFamily="18" charset="0"/>
            </a:rPr>
            <a:t> </a:t>
          </a:r>
          <a:r>
            <a:rPr lang="en-US" sz="1400" b="1" dirty="0">
              <a:solidFill>
                <a:schemeClr val="bg1"/>
              </a:solidFill>
              <a:latin typeface="Times New Roman" pitchFamily="18" charset="0"/>
              <a:cs typeface="Times New Roman" pitchFamily="18" charset="0"/>
            </a:rPr>
            <a:t>tượng được giảm 70% </a:t>
          </a:r>
          <a:r>
            <a:rPr lang="en-US" sz="1400" b="1" dirty="0" err="1">
              <a:solidFill>
                <a:schemeClr val="bg1"/>
              </a:solidFill>
              <a:latin typeface="Times New Roman" pitchFamily="18" charset="0"/>
              <a:cs typeface="Times New Roman" pitchFamily="18" charset="0"/>
            </a:rPr>
            <a:t>học</a:t>
          </a:r>
          <a:r>
            <a:rPr lang="en-US" sz="1400" b="1" dirty="0">
              <a:solidFill>
                <a:schemeClr val="bg1"/>
              </a:solidFill>
              <a:latin typeface="Times New Roman" pitchFamily="18" charset="0"/>
              <a:cs typeface="Times New Roman" pitchFamily="18" charset="0"/>
            </a:rPr>
            <a:t> </a:t>
          </a:r>
          <a:r>
            <a:rPr lang="en-US" sz="1400" b="1" dirty="0" err="1" smtClean="0">
              <a:solidFill>
                <a:schemeClr val="bg1"/>
              </a:solidFill>
              <a:latin typeface="Times New Roman" pitchFamily="18" charset="0"/>
              <a:cs typeface="Times New Roman" pitchFamily="18" charset="0"/>
            </a:rPr>
            <a:t>phí</a:t>
          </a:r>
          <a:r>
            <a:rPr lang="en-US" sz="1400" b="1" dirty="0" smtClean="0">
              <a:solidFill>
                <a:schemeClr val="bg1"/>
              </a:solidFill>
              <a:latin typeface="Times New Roman" pitchFamily="18" charset="0"/>
              <a:cs typeface="Times New Roman" pitchFamily="18" charset="0"/>
            </a:rPr>
            <a:t>: </a:t>
          </a:r>
          <a:endParaRPr lang="en-US" sz="1400" b="1" dirty="0">
            <a:solidFill>
              <a:schemeClr val="bg1"/>
            </a:solidFill>
            <a:latin typeface="Times New Roman" pitchFamily="18" charset="0"/>
            <a:cs typeface="Times New Roman" pitchFamily="18" charset="0"/>
          </a:endParaRPr>
        </a:p>
        <a:p>
          <a:pPr algn="l">
            <a:lnSpc>
              <a:spcPct val="100000"/>
            </a:lnSpc>
          </a:pPr>
          <a:r>
            <a:rPr lang="en-US" sz="1400" b="0" i="1" dirty="0">
              <a:solidFill>
                <a:schemeClr val="bg1"/>
              </a:solidFill>
              <a:latin typeface="Times New Roman" pitchFamily="18" charset="0"/>
              <a:cs typeface="Times New Roman" pitchFamily="18" charset="0"/>
            </a:rPr>
            <a:t>- </a:t>
          </a:r>
          <a:r>
            <a:rPr lang="vi-VN" sz="1400" i="1" dirty="0">
              <a:solidFill>
                <a:schemeClr val="bg1"/>
              </a:solidFill>
              <a:latin typeface="Times New Roman" panose="02020603050405020304" pitchFamily="18" charset="0"/>
              <a:cs typeface="Times New Roman" panose="02020603050405020304" pitchFamily="18" charset="0"/>
            </a:rPr>
            <a:t>Học sinh, sinh viên là người dân tộc thiểu số (không phải là dân tộc thiểu số rất ít người) ở vùng có Điều kiện kinh tế - xã hội đặc biệt khó khăn theo quy định của cơ quan có thẩm quyền</a:t>
          </a:r>
          <a:endParaRPr lang="en-US" sz="1400" i="1" dirty="0">
            <a:solidFill>
              <a:schemeClr val="bg1"/>
            </a:solidFill>
            <a:latin typeface="Times New Roman" panose="02020603050405020304" pitchFamily="18" charset="0"/>
            <a:cs typeface="Times New Roman" panose="02020603050405020304" pitchFamily="18" charset="0"/>
          </a:endParaRPr>
        </a:p>
        <a:p>
          <a:pPr algn="l">
            <a:lnSpc>
              <a:spcPct val="100000"/>
            </a:lnSpc>
          </a:pPr>
          <a:r>
            <a:rPr lang="en-US" sz="1400" b="1" dirty="0" smtClean="0">
              <a:solidFill>
                <a:schemeClr val="bg1"/>
              </a:solidFill>
              <a:latin typeface="Times New Roman" pitchFamily="18" charset="0"/>
              <a:cs typeface="Times New Roman" pitchFamily="18" charset="0"/>
            </a:rPr>
            <a:t>3</a:t>
          </a:r>
          <a:r>
            <a:rPr lang="en-US" sz="1400" b="1" dirty="0">
              <a:solidFill>
                <a:schemeClr val="bg1"/>
              </a:solidFill>
              <a:latin typeface="Times New Roman" pitchFamily="18" charset="0"/>
              <a:cs typeface="Times New Roman" pitchFamily="18" charset="0"/>
            </a:rPr>
            <a:t>. Đối tượng được giảm 50% </a:t>
          </a:r>
          <a:r>
            <a:rPr lang="en-US" sz="1400" b="1" dirty="0" err="1">
              <a:solidFill>
                <a:schemeClr val="bg1"/>
              </a:solidFill>
              <a:latin typeface="Times New Roman" pitchFamily="18" charset="0"/>
              <a:cs typeface="Times New Roman" pitchFamily="18" charset="0"/>
            </a:rPr>
            <a:t>học</a:t>
          </a:r>
          <a:r>
            <a:rPr lang="en-US" sz="1400" b="1" dirty="0">
              <a:solidFill>
                <a:schemeClr val="bg1"/>
              </a:solidFill>
              <a:latin typeface="Times New Roman" pitchFamily="18" charset="0"/>
              <a:cs typeface="Times New Roman" pitchFamily="18" charset="0"/>
            </a:rPr>
            <a:t> </a:t>
          </a:r>
          <a:r>
            <a:rPr lang="en-US" sz="1400" b="1" dirty="0" err="1" smtClean="0">
              <a:solidFill>
                <a:schemeClr val="bg1"/>
              </a:solidFill>
              <a:latin typeface="Times New Roman" pitchFamily="18" charset="0"/>
              <a:cs typeface="Times New Roman" pitchFamily="18" charset="0"/>
            </a:rPr>
            <a:t>phí</a:t>
          </a:r>
          <a:r>
            <a:rPr lang="en-US" sz="1400" b="1" dirty="0" smtClean="0">
              <a:solidFill>
                <a:schemeClr val="bg1"/>
              </a:solidFill>
              <a:latin typeface="Times New Roman" pitchFamily="18" charset="0"/>
              <a:cs typeface="Times New Roman" pitchFamily="18" charset="0"/>
            </a:rPr>
            <a:t>:</a:t>
          </a:r>
          <a:endParaRPr lang="en-US" sz="1400" b="1" dirty="0">
            <a:solidFill>
              <a:schemeClr val="bg1"/>
            </a:solidFill>
            <a:latin typeface="Times New Roman" pitchFamily="18" charset="0"/>
            <a:cs typeface="Times New Roman" pitchFamily="18" charset="0"/>
          </a:endParaRPr>
        </a:p>
        <a:p>
          <a:pPr algn="l">
            <a:lnSpc>
              <a:spcPct val="100000"/>
            </a:lnSpc>
          </a:pPr>
          <a:r>
            <a:rPr lang="es-ES" sz="1400" i="1" dirty="0">
              <a:solidFill>
                <a:schemeClr val="bg1"/>
              </a:solidFill>
              <a:latin typeface="Times New Roman" panose="02020603050405020304" pitchFamily="18" charset="0"/>
              <a:cs typeface="Times New Roman" panose="02020603050405020304" pitchFamily="18" charset="0"/>
            </a:rPr>
            <a:t>- Sinh viên là con cán bộ, công nhân, viên chức mà cha hoặc mẹ bị tai nạn lao động</a:t>
          </a:r>
          <a:r>
            <a:rPr lang="vi-VN" sz="1400" i="1" dirty="0">
              <a:solidFill>
                <a:schemeClr val="bg1"/>
              </a:solidFill>
              <a:latin typeface="Times New Roman" panose="02020603050405020304" pitchFamily="18" charset="0"/>
              <a:cs typeface="Times New Roman" panose="02020603050405020304" pitchFamily="18" charset="0"/>
            </a:rPr>
            <a:t> </a:t>
          </a:r>
          <a:r>
            <a:rPr lang="es-ES" sz="1400" i="1" dirty="0">
              <a:solidFill>
                <a:schemeClr val="bg1"/>
              </a:solidFill>
              <a:latin typeface="Times New Roman" panose="02020603050405020304" pitchFamily="18" charset="0"/>
              <a:cs typeface="Times New Roman" panose="02020603050405020304" pitchFamily="18" charset="0"/>
            </a:rPr>
            <a:t>hoặc mắc bệnh nghề nghiệp được hưởng trợ cấp thường xuyên.</a:t>
          </a:r>
        </a:p>
        <a:p>
          <a:pPr algn="l">
            <a:lnSpc>
              <a:spcPct val="100000"/>
            </a:lnSpc>
          </a:pPr>
          <a:r>
            <a:rPr lang="en-US" sz="1400" b="1" dirty="0" err="1" smtClean="0">
              <a:solidFill>
                <a:schemeClr val="bg1"/>
              </a:solidFill>
              <a:latin typeface="Times New Roman" pitchFamily="18" charset="0"/>
              <a:cs typeface="Times New Roman" pitchFamily="18" charset="0"/>
            </a:rPr>
            <a:t>Trình</a:t>
          </a:r>
          <a:r>
            <a:rPr lang="en-US" sz="1400" b="1" dirty="0" smtClean="0">
              <a:solidFill>
                <a:schemeClr val="bg1"/>
              </a:solidFill>
              <a:latin typeface="Times New Roman" pitchFamily="18" charset="0"/>
              <a:cs typeface="Times New Roman" pitchFamily="18" charset="0"/>
            </a:rPr>
            <a:t> </a:t>
          </a:r>
          <a:r>
            <a:rPr lang="en-US" sz="1400" b="1" dirty="0">
              <a:solidFill>
                <a:schemeClr val="bg1"/>
              </a:solidFill>
              <a:latin typeface="Times New Roman" pitchFamily="18" charset="0"/>
              <a:cs typeface="Times New Roman" pitchFamily="18" charset="0"/>
            </a:rPr>
            <a:t>tự  thực hiện ,thủ tục và hồ sơ</a:t>
          </a:r>
          <a:r>
            <a:rPr lang="en-US" sz="1400" b="0" dirty="0">
              <a:solidFill>
                <a:schemeClr val="bg1"/>
              </a:solidFill>
              <a:latin typeface="Times New Roman" pitchFamily="18" charset="0"/>
              <a:cs typeface="Times New Roman" pitchFamily="18" charset="0"/>
            </a:rPr>
            <a:t>. </a:t>
          </a:r>
        </a:p>
        <a:p>
          <a:pPr algn="l">
            <a:lnSpc>
              <a:spcPct val="100000"/>
            </a:lnSpc>
          </a:pPr>
          <a:r>
            <a:rPr lang="en-US" sz="1400" b="0" dirty="0">
              <a:solidFill>
                <a:schemeClr val="bg1"/>
              </a:solidFill>
              <a:latin typeface="Times New Roman" pitchFamily="18" charset="0"/>
              <a:cs typeface="Times New Roman" pitchFamily="18" charset="0"/>
            </a:rPr>
            <a:t>Sinh viên phải có hồ sơ đề nghị miễn, giảm học phí  gửi về Nhà trường (nộp về Phòng CTSV) như sau:</a:t>
          </a:r>
        </a:p>
        <a:p>
          <a:pPr algn="l">
            <a:lnSpc>
              <a:spcPct val="100000"/>
            </a:lnSpc>
          </a:pPr>
          <a:r>
            <a:rPr lang="en-US" sz="1400" b="0" dirty="0">
              <a:solidFill>
                <a:schemeClr val="bg1"/>
              </a:solidFill>
              <a:latin typeface="Times New Roman" pitchFamily="18" charset="0"/>
              <a:cs typeface="Times New Roman" pitchFamily="18" charset="0"/>
            </a:rPr>
            <a:t>- Đơn xin miễn giảm  theo mẫu  (https://sinhvien.uneti.edu.vn/sinh-vien-dang-nhap.html)</a:t>
          </a:r>
        </a:p>
        <a:p>
          <a:pPr algn="l">
            <a:lnSpc>
              <a:spcPct val="100000"/>
            </a:lnSpc>
          </a:pPr>
          <a:r>
            <a:rPr lang="en-US" sz="1400" b="0" dirty="0">
              <a:solidFill>
                <a:schemeClr val="bg1"/>
              </a:solidFill>
              <a:latin typeface="Times New Roman" pitchFamily="18" charset="0"/>
              <a:cs typeface="Times New Roman" pitchFamily="18" charset="0"/>
            </a:rPr>
            <a:t>- Tùy theo từng loại đối tượng thuộc miễn giảm học phí  là bản sao chứng thực các loại giấy tờ liên quan</a:t>
          </a:r>
        </a:p>
        <a:p>
          <a:pPr algn="l">
            <a:lnSpc>
              <a:spcPct val="100000"/>
            </a:lnSpc>
          </a:pPr>
          <a:r>
            <a:rPr lang="en-US" sz="1400" b="0" dirty="0" err="1" smtClean="0">
              <a:solidFill>
                <a:schemeClr val="bg1"/>
              </a:solidFill>
              <a:latin typeface="Times New Roman" pitchFamily="18" charset="0"/>
              <a:cs typeface="Times New Roman" pitchFamily="18" charset="0"/>
            </a:rPr>
            <a:t>Lưu</a:t>
          </a:r>
          <a:r>
            <a:rPr lang="en-US" sz="1400" b="0" dirty="0" smtClean="0">
              <a:solidFill>
                <a:schemeClr val="bg1"/>
              </a:solidFill>
              <a:latin typeface="Times New Roman" pitchFamily="18" charset="0"/>
              <a:cs typeface="Times New Roman" pitchFamily="18" charset="0"/>
            </a:rPr>
            <a:t> </a:t>
          </a:r>
          <a:r>
            <a:rPr lang="en-US" sz="1400" b="0" dirty="0">
              <a:solidFill>
                <a:schemeClr val="bg1"/>
              </a:solidFill>
              <a:latin typeface="Times New Roman" pitchFamily="18" charset="0"/>
              <a:cs typeface="Times New Roman" pitchFamily="18" charset="0"/>
            </a:rPr>
            <a:t>ý: Nhà trường  xét chi trả miễn giảm học phí vào học kỳ  I của mỗi năm học  và sẽ được khấu trừ trực tiếp trên công nợ học phí mỗi </a:t>
          </a:r>
          <a:r>
            <a:rPr lang="en-US" sz="1400" b="0" dirty="0" err="1">
              <a:solidFill>
                <a:schemeClr val="bg1"/>
              </a:solidFill>
              <a:latin typeface="Times New Roman" pitchFamily="18" charset="0"/>
              <a:cs typeface="Times New Roman" pitchFamily="18" charset="0"/>
            </a:rPr>
            <a:t>kỳ</a:t>
          </a:r>
          <a:r>
            <a:rPr lang="en-US" sz="1400" b="0" dirty="0" smtClean="0">
              <a:solidFill>
                <a:schemeClr val="bg1"/>
              </a:solidFill>
              <a:latin typeface="Times New Roman" pitchFamily="18" charset="0"/>
              <a:cs typeface="Times New Roman" pitchFamily="18" charset="0"/>
            </a:rPr>
            <a:t>.</a:t>
          </a:r>
          <a:endParaRPr lang="en-US" sz="1200" b="0" dirty="0">
            <a:solidFill>
              <a:schemeClr val="bg1"/>
            </a:solidFill>
            <a:latin typeface="Times New Roman" pitchFamily="18" charset="0"/>
            <a:cs typeface="Times New Roman" pitchFamily="18" charset="0"/>
          </a:endParaRPr>
        </a:p>
        <a:p>
          <a:pPr algn="l">
            <a:lnSpc>
              <a:spcPct val="90000"/>
            </a:lnSpc>
          </a:pPr>
          <a:endParaRPr lang="en-US" sz="1200" b="0" dirty="0">
            <a:solidFill>
              <a:schemeClr val="bg1"/>
            </a:solidFill>
            <a:latin typeface="Times New Roman" pitchFamily="18" charset="0"/>
            <a:cs typeface="Times New Roman" pitchFamily="18" charset="0"/>
          </a:endParaRPr>
        </a:p>
        <a:p>
          <a:pPr algn="l">
            <a:lnSpc>
              <a:spcPct val="90000"/>
            </a:lnSpc>
          </a:pPr>
          <a:endParaRPr lang="en-US" sz="1100" b="0" dirty="0">
            <a:latin typeface="Times New Roman" pitchFamily="18" charset="0"/>
            <a:cs typeface="Times New Roman" pitchFamily="18" charset="0"/>
          </a:endParaRPr>
        </a:p>
        <a:p>
          <a:pPr algn="l">
            <a:lnSpc>
              <a:spcPct val="90000"/>
            </a:lnSpc>
          </a:pPr>
          <a:endParaRPr lang="es-ES" sz="1100" i="1" dirty="0">
            <a:latin typeface="Times New Roman" panose="02020603050405020304" pitchFamily="18" charset="0"/>
            <a:cs typeface="Times New Roman" panose="02020603050405020304" pitchFamily="18" charset="0"/>
          </a:endParaRPr>
        </a:p>
        <a:p>
          <a:pPr algn="l">
            <a:lnSpc>
              <a:spcPct val="90000"/>
            </a:lnSpc>
          </a:pPr>
          <a:endParaRPr lang="es-ES" sz="1100" i="1" dirty="0">
            <a:latin typeface="Times New Roman" panose="02020603050405020304" pitchFamily="18" charset="0"/>
            <a:cs typeface="Times New Roman" panose="02020603050405020304" pitchFamily="18" charset="0"/>
          </a:endParaRPr>
        </a:p>
        <a:p>
          <a:pPr algn="l">
            <a:lnSpc>
              <a:spcPct val="90000"/>
            </a:lnSpc>
          </a:pPr>
          <a:endParaRPr lang="es-ES" sz="1100" i="1" dirty="0">
            <a:latin typeface="Times New Roman" panose="02020603050405020304" pitchFamily="18" charset="0"/>
            <a:cs typeface="Times New Roman" panose="02020603050405020304" pitchFamily="18" charset="0"/>
          </a:endParaRPr>
        </a:p>
        <a:p>
          <a:pPr algn="l">
            <a:lnSpc>
              <a:spcPct val="90000"/>
            </a:lnSpc>
          </a:pPr>
          <a:endParaRPr lang="es-ES" sz="1100" i="1" dirty="0">
            <a:latin typeface="Times New Roman" panose="02020603050405020304" pitchFamily="18" charset="0"/>
            <a:cs typeface="Times New Roman" panose="02020603050405020304" pitchFamily="18" charset="0"/>
          </a:endParaRPr>
        </a:p>
        <a:p>
          <a:pPr algn="l">
            <a:lnSpc>
              <a:spcPct val="90000"/>
            </a:lnSpc>
          </a:pPr>
          <a:endParaRPr lang="es-ES" sz="1100" i="1" dirty="0">
            <a:latin typeface="Times New Roman" panose="02020603050405020304" pitchFamily="18" charset="0"/>
            <a:cs typeface="Times New Roman" panose="02020603050405020304" pitchFamily="18" charset="0"/>
          </a:endParaRPr>
        </a:p>
        <a:p>
          <a:pPr algn="l">
            <a:lnSpc>
              <a:spcPct val="90000"/>
            </a:lnSpc>
          </a:pPr>
          <a:endParaRPr lang="es-ES" sz="1100" i="1" dirty="0">
            <a:latin typeface="Times New Roman" panose="02020603050405020304" pitchFamily="18" charset="0"/>
            <a:cs typeface="Times New Roman" panose="02020603050405020304" pitchFamily="18" charset="0"/>
          </a:endParaRPr>
        </a:p>
        <a:p>
          <a:pPr algn="l">
            <a:lnSpc>
              <a:spcPct val="90000"/>
            </a:lnSpc>
          </a:pPr>
          <a:endParaRPr lang="en-US" sz="1100" b="0" dirty="0">
            <a:latin typeface="Times New Roman" pitchFamily="18" charset="0"/>
            <a:cs typeface="Times New Roman" pitchFamily="18" charset="0"/>
          </a:endParaRPr>
        </a:p>
        <a:p>
          <a:pPr algn="l">
            <a:lnSpc>
              <a:spcPct val="90000"/>
            </a:lnSpc>
          </a:pPr>
          <a:endParaRPr lang="en-US" sz="1100" b="0" dirty="0">
            <a:latin typeface="Times New Roman" pitchFamily="18" charset="0"/>
            <a:cs typeface="Times New Roman" pitchFamily="18" charset="0"/>
          </a:endParaRPr>
        </a:p>
        <a:p>
          <a:pPr algn="l">
            <a:lnSpc>
              <a:spcPct val="90000"/>
            </a:lnSpc>
          </a:pPr>
          <a:endParaRPr lang="en-US" sz="1100" b="0" dirty="0">
            <a:latin typeface="Times New Roman" pitchFamily="18" charset="0"/>
            <a:cs typeface="Times New Roman" pitchFamily="18" charset="0"/>
          </a:endParaRPr>
        </a:p>
      </dgm:t>
    </dgm:pt>
    <dgm:pt modelId="{0A7FD945-8477-4DA3-AA44-7B6595C6CE0D}" type="parTrans" cxnId="{4BE6DDAF-7124-4A59-9731-18E1258E7F3E}">
      <dgm:prSet/>
      <dgm:spPr/>
      <dgm:t>
        <a:bodyPr/>
        <a:lstStyle/>
        <a:p>
          <a:endParaRPr lang="en-US"/>
        </a:p>
      </dgm:t>
    </dgm:pt>
    <dgm:pt modelId="{39C0F2EF-ABB1-469B-BC4B-32C0ECEF7E4A}" type="sibTrans" cxnId="{4BE6DDAF-7124-4A59-9731-18E1258E7F3E}">
      <dgm:prSet/>
      <dgm:spPr/>
      <dgm:t>
        <a:bodyPr/>
        <a:lstStyle/>
        <a:p>
          <a:endParaRPr lang="en-US"/>
        </a:p>
      </dgm:t>
    </dgm:pt>
    <dgm:pt modelId="{6319975C-C72F-4686-9A1E-7FF6A5640F18}" type="pres">
      <dgm:prSet presAssocID="{3F6D70CA-911F-4F26-A582-250517CD9D08}" presName="Name0" presStyleCnt="0">
        <dgm:presLayoutVars>
          <dgm:dir/>
          <dgm:animLvl val="lvl"/>
          <dgm:resizeHandles val="exact"/>
        </dgm:presLayoutVars>
      </dgm:prSet>
      <dgm:spPr/>
      <dgm:t>
        <a:bodyPr/>
        <a:lstStyle/>
        <a:p>
          <a:endParaRPr lang="en-US"/>
        </a:p>
      </dgm:t>
    </dgm:pt>
    <dgm:pt modelId="{5427710B-72F2-4181-99B5-04F7DEBDF9E9}" type="pres">
      <dgm:prSet presAssocID="{7BC97FEC-B8DF-4609-A683-02F4D5849D07}" presName="boxAndChildren" presStyleCnt="0"/>
      <dgm:spPr/>
    </dgm:pt>
    <dgm:pt modelId="{3B007D24-5E0C-43B3-8DA3-A8E25FF6B5C6}" type="pres">
      <dgm:prSet presAssocID="{7BC97FEC-B8DF-4609-A683-02F4D5849D07}" presName="parentTextBox" presStyleLbl="node1" presStyleIdx="0" presStyleCnt="1" custScaleY="92053" custLinFactNeighborY="-1343"/>
      <dgm:spPr/>
      <dgm:t>
        <a:bodyPr/>
        <a:lstStyle/>
        <a:p>
          <a:endParaRPr lang="en-US"/>
        </a:p>
      </dgm:t>
    </dgm:pt>
  </dgm:ptLst>
  <dgm:cxnLst>
    <dgm:cxn modelId="{C0CB5B68-EFD4-4B1A-889C-B6A5CC562DF4}" type="presOf" srcId="{7BC97FEC-B8DF-4609-A683-02F4D5849D07}" destId="{3B007D24-5E0C-43B3-8DA3-A8E25FF6B5C6}" srcOrd="0" destOrd="0" presId="urn:microsoft.com/office/officeart/2005/8/layout/process4"/>
    <dgm:cxn modelId="{4BE6DDAF-7124-4A59-9731-18E1258E7F3E}" srcId="{3F6D70CA-911F-4F26-A582-250517CD9D08}" destId="{7BC97FEC-B8DF-4609-A683-02F4D5849D07}" srcOrd="0" destOrd="0" parTransId="{0A7FD945-8477-4DA3-AA44-7B6595C6CE0D}" sibTransId="{39C0F2EF-ABB1-469B-BC4B-32C0ECEF7E4A}"/>
    <dgm:cxn modelId="{71F27686-80F9-4D76-85A6-D96E7CC8A5FA}" type="presOf" srcId="{3F6D70CA-911F-4F26-A582-250517CD9D08}" destId="{6319975C-C72F-4686-9A1E-7FF6A5640F18}" srcOrd="0" destOrd="0" presId="urn:microsoft.com/office/officeart/2005/8/layout/process4"/>
    <dgm:cxn modelId="{EDEE3C52-8361-418C-99CD-98658E0A353F}" type="presParOf" srcId="{6319975C-C72F-4686-9A1E-7FF6A5640F18}" destId="{5427710B-72F2-4181-99B5-04F7DEBDF9E9}" srcOrd="0" destOrd="0" presId="urn:microsoft.com/office/officeart/2005/8/layout/process4"/>
    <dgm:cxn modelId="{59D4AD80-980A-4421-B919-40CDC4252712}" type="presParOf" srcId="{5427710B-72F2-4181-99B5-04F7DEBDF9E9}" destId="{3B007D24-5E0C-43B3-8DA3-A8E25FF6B5C6}"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F6D70CA-911F-4F26-A582-250517CD9D08}" type="doc">
      <dgm:prSet loTypeId="urn:microsoft.com/office/officeart/2005/8/layout/process4" loCatId="list" qsTypeId="urn:microsoft.com/office/officeart/2005/8/quickstyle/3d1" qsCatId="3D" csTypeId="urn:microsoft.com/office/officeart/2005/8/colors/colorful3" csCatId="colorful" phldr="1"/>
      <dgm:spPr/>
      <dgm:t>
        <a:bodyPr/>
        <a:lstStyle/>
        <a:p>
          <a:endParaRPr lang="en-US"/>
        </a:p>
      </dgm:t>
    </dgm:pt>
    <dgm:pt modelId="{03B0B798-9B19-4200-8116-73E94FA218DC}">
      <dgm:prSet phldrT="[Text]" custT="1"/>
      <dgm:spPr>
        <a:solidFill>
          <a:srgbClr val="FFC000"/>
        </a:solidFill>
      </dgm:spPr>
      <dgm:t>
        <a:bodyPr/>
        <a:lstStyle/>
        <a:p>
          <a:pPr algn="just">
            <a:lnSpc>
              <a:spcPct val="100000"/>
            </a:lnSpc>
          </a:pPr>
          <a:r>
            <a:rPr lang="en-US" sz="1200" b="1" dirty="0">
              <a:solidFill>
                <a:schemeClr val="bg1"/>
              </a:solidFill>
              <a:latin typeface="Times New Roman" pitchFamily="18" charset="0"/>
              <a:cs typeface="Times New Roman" pitchFamily="18" charset="0"/>
            </a:rPr>
            <a:t>V. Quyết định về tín dụng đối với HSSV (Số 157/2007/QĐ-TTg) </a:t>
          </a:r>
          <a:r>
            <a:rPr lang="en-US" sz="1200" b="1" dirty="0">
              <a:solidFill>
                <a:schemeClr val="bg1"/>
              </a:solidFill>
              <a:latin typeface="Times New Roman" pitchFamily="18" charset="0"/>
              <a:cs typeface="Times New Roman" pitchFamily="18" charset="0"/>
              <a:hlinkClick xmlns:r="http://schemas.openxmlformats.org/officeDocument/2006/relationships" r:id="rId1"/>
            </a:rPr>
            <a:t>https://uneti.edu.vn/quyet-dinh-so-157-ngay-27-thang-09-nam-2007-cua-thu-tuong-chinh-phu-ve-tin-dung-doi-voi-sinh-vien/</a:t>
          </a:r>
          <a:endParaRPr lang="en-US" sz="1200" b="1" dirty="0">
            <a:solidFill>
              <a:schemeClr val="bg1"/>
            </a:solidFill>
            <a:latin typeface="Times New Roman" panose="02020603050405020304" pitchFamily="18" charset="0"/>
            <a:cs typeface="Times New Roman" panose="02020603050405020304" pitchFamily="18" charset="0"/>
          </a:endParaRPr>
        </a:p>
      </dgm:t>
    </dgm:pt>
    <dgm:pt modelId="{91E0BA4A-D2D3-4A5E-BF58-D9FA4082DD1F}" type="sibTrans" cxnId="{53816B77-2D95-4513-B08E-8CF82CF8ED35}">
      <dgm:prSet/>
      <dgm:spPr/>
      <dgm:t>
        <a:bodyPr/>
        <a:lstStyle/>
        <a:p>
          <a:endParaRPr lang="en-US"/>
        </a:p>
      </dgm:t>
    </dgm:pt>
    <dgm:pt modelId="{910D6E94-A969-4EB2-893C-54CD8878022F}" type="parTrans" cxnId="{53816B77-2D95-4513-B08E-8CF82CF8ED35}">
      <dgm:prSet/>
      <dgm:spPr/>
      <dgm:t>
        <a:bodyPr/>
        <a:lstStyle/>
        <a:p>
          <a:endParaRPr lang="en-US"/>
        </a:p>
      </dgm:t>
    </dgm:pt>
    <dgm:pt modelId="{7BC97FEC-B8DF-4609-A683-02F4D5849D07}">
      <dgm:prSet phldrT="[Text]" custT="1"/>
      <dgm:spPr>
        <a:solidFill>
          <a:srgbClr val="FFC000"/>
        </a:solidFill>
      </dgm:spPr>
      <dgm:t>
        <a:bodyPr/>
        <a:lstStyle/>
        <a:p>
          <a:pPr algn="l">
            <a:lnSpc>
              <a:spcPct val="100000"/>
            </a:lnSpc>
          </a:pPr>
          <a:r>
            <a:rPr lang="vi-VN" sz="1400" b="1" dirty="0" smtClean="0">
              <a:solidFill>
                <a:schemeClr val="bg1"/>
              </a:solidFill>
              <a:latin typeface="Times New Roman" panose="02020603050405020304" pitchFamily="18" charset="0"/>
              <a:cs typeface="Times New Roman" panose="02020603050405020304" pitchFamily="18" charset="0"/>
            </a:rPr>
            <a:t>Đối </a:t>
          </a:r>
          <a:r>
            <a:rPr lang="vi-VN" sz="1400" b="1" dirty="0">
              <a:solidFill>
                <a:schemeClr val="bg1"/>
              </a:solidFill>
              <a:latin typeface="Times New Roman" panose="02020603050405020304" pitchFamily="18" charset="0"/>
              <a:cs typeface="Times New Roman" panose="02020603050405020304" pitchFamily="18" charset="0"/>
            </a:rPr>
            <a:t>tượng được vay vốn:</a:t>
          </a:r>
          <a:endParaRPr lang="en-US" sz="1400" b="1" dirty="0">
            <a:solidFill>
              <a:schemeClr val="bg1"/>
            </a:solidFill>
            <a:latin typeface="Times New Roman" panose="02020603050405020304" pitchFamily="18" charset="0"/>
            <a:cs typeface="Times New Roman" panose="02020603050405020304" pitchFamily="18" charset="0"/>
          </a:endParaRPr>
        </a:p>
        <a:p>
          <a:pPr algn="l">
            <a:lnSpc>
              <a:spcPct val="100000"/>
            </a:lnSpc>
          </a:pPr>
          <a:r>
            <a:rPr lang="en-US" sz="1400" b="1" dirty="0">
              <a:solidFill>
                <a:schemeClr val="bg1"/>
              </a:solidFill>
              <a:latin typeface="Times New Roman" panose="02020603050405020304" pitchFamily="18" charset="0"/>
              <a:cs typeface="Times New Roman" panose="02020603050405020304" pitchFamily="18" charset="0"/>
            </a:rPr>
            <a:t>- </a:t>
          </a:r>
          <a:r>
            <a:rPr lang="vi-VN" sz="1400" dirty="0">
              <a:solidFill>
                <a:schemeClr val="bg1"/>
              </a:solidFill>
              <a:latin typeface="Times New Roman" panose="02020603050405020304" pitchFamily="18" charset="0"/>
              <a:cs typeface="Times New Roman" panose="02020603050405020304" pitchFamily="18" charset="0"/>
            </a:rPr>
            <a:t>Học sinh, sinh viên có hoàn cảnh khó khăn theo học tại các trường đại học (hoặc tương đương đại học), cao đẳng, trung cấp chuyên nghiệp và tại các cơ sở đào tạo nghề được thành lập và hoạt động theo quy định của pháp luật Việt Nam:</a:t>
          </a:r>
          <a:endParaRPr lang="en-US" sz="1400" b="1" dirty="0">
            <a:solidFill>
              <a:schemeClr val="bg1"/>
            </a:solidFill>
            <a:latin typeface="Times New Roman" panose="02020603050405020304" pitchFamily="18" charset="0"/>
            <a:cs typeface="Times New Roman" panose="02020603050405020304" pitchFamily="18" charset="0"/>
          </a:endParaRPr>
        </a:p>
        <a:p>
          <a:pPr algn="l">
            <a:lnSpc>
              <a:spcPct val="100000"/>
            </a:lnSpc>
          </a:pPr>
          <a:r>
            <a:rPr lang="vi-VN" sz="1400" b="1" dirty="0">
              <a:solidFill>
                <a:schemeClr val="bg1"/>
              </a:solidFill>
              <a:latin typeface="Times New Roman" panose="02020603050405020304" pitchFamily="18" charset="0"/>
              <a:cs typeface="Times New Roman" panose="02020603050405020304" pitchFamily="18" charset="0"/>
            </a:rPr>
            <a:t>Điều </a:t>
          </a:r>
          <a:r>
            <a:rPr lang="en-US" sz="1400" b="1" dirty="0">
              <a:solidFill>
                <a:schemeClr val="bg1"/>
              </a:solidFill>
              <a:latin typeface="Times New Roman" panose="02020603050405020304" pitchFamily="18" charset="0"/>
              <a:cs typeface="Times New Roman" panose="02020603050405020304" pitchFamily="18" charset="0"/>
            </a:rPr>
            <a:t>8</a:t>
          </a:r>
          <a:r>
            <a:rPr lang="vi-VN" sz="1400" b="1" dirty="0">
              <a:solidFill>
                <a:schemeClr val="bg1"/>
              </a:solidFill>
              <a:latin typeface="Times New Roman" panose="02020603050405020304" pitchFamily="18" charset="0"/>
              <a:cs typeface="Times New Roman" panose="02020603050405020304" pitchFamily="18" charset="0"/>
            </a:rPr>
            <a:t>. </a:t>
          </a:r>
          <a:r>
            <a:rPr lang="en-US" sz="1400" b="1" dirty="0">
              <a:solidFill>
                <a:schemeClr val="bg1"/>
              </a:solidFill>
              <a:latin typeface="Times New Roman" panose="02020603050405020304" pitchFamily="18" charset="0"/>
              <a:cs typeface="Times New Roman" panose="02020603050405020304" pitchFamily="18" charset="0"/>
            </a:rPr>
            <a:t>Trình tự và thủ tục vay vốn</a:t>
          </a:r>
          <a:r>
            <a:rPr lang="vi-VN" sz="1400" b="1" dirty="0">
              <a:solidFill>
                <a:schemeClr val="bg1"/>
              </a:solidFill>
              <a:latin typeface="Times New Roman" panose="02020603050405020304" pitchFamily="18" charset="0"/>
              <a:cs typeface="Times New Roman" panose="02020603050405020304" pitchFamily="18" charset="0"/>
            </a:rPr>
            <a:t>:</a:t>
          </a:r>
          <a:endParaRPr lang="en-US" sz="1400" b="1" dirty="0">
            <a:solidFill>
              <a:schemeClr val="bg1"/>
            </a:solidFill>
            <a:latin typeface="Times New Roman" panose="02020603050405020304" pitchFamily="18" charset="0"/>
            <a:cs typeface="Times New Roman" panose="02020603050405020304" pitchFamily="18" charset="0"/>
          </a:endParaRPr>
        </a:p>
        <a:p>
          <a:pPr algn="l">
            <a:lnSpc>
              <a:spcPct val="100000"/>
            </a:lnSpc>
          </a:pPr>
          <a:r>
            <a:rPr lang="en-US" sz="1400" i="1" dirty="0">
              <a:solidFill>
                <a:schemeClr val="bg1"/>
              </a:solidFill>
              <a:latin typeface="Times New Roman" panose="02020603050405020304" pitchFamily="18" charset="0"/>
              <a:cs typeface="Times New Roman" panose="02020603050405020304" pitchFamily="18" charset="0"/>
            </a:rPr>
            <a:t>- Sinh viên xin giấy xác nhận vay vốn theo mẫu của Nhà trường đang theo học (https://sinhvien.uneti.edu.vn/sinh-vien-dang-nhap.html)</a:t>
          </a:r>
          <a:endParaRPr lang="es-ES" sz="1400" i="1" dirty="0">
            <a:solidFill>
              <a:schemeClr val="bg1"/>
            </a:solidFill>
            <a:latin typeface="Times New Roman" panose="02020603050405020304" pitchFamily="18" charset="0"/>
            <a:cs typeface="Times New Roman" panose="02020603050405020304" pitchFamily="18" charset="0"/>
          </a:endParaRPr>
        </a:p>
        <a:p>
          <a:pPr algn="l">
            <a:lnSpc>
              <a:spcPct val="100000"/>
            </a:lnSpc>
          </a:pPr>
          <a:r>
            <a:rPr lang="es-ES" sz="1400" i="1" dirty="0">
              <a:solidFill>
                <a:schemeClr val="bg1"/>
              </a:solidFill>
              <a:latin typeface="Times New Roman" panose="02020603050405020304" pitchFamily="18" charset="0"/>
              <a:cs typeface="Times New Roman" panose="02020603050405020304" pitchFamily="18" charset="0"/>
            </a:rPr>
            <a:t>- Gia đình làm đơn xin vay vốn (theo mẫu của ngân hàng) kèm theo giấy xác nhận của Nhà trường nộp về Ngân hàng chính sách địa phương.</a:t>
          </a:r>
        </a:p>
        <a:p>
          <a:pPr algn="l">
            <a:lnSpc>
              <a:spcPct val="100000"/>
            </a:lnSpc>
          </a:pPr>
          <a:r>
            <a:rPr lang="en-US" sz="1400" b="0" dirty="0">
              <a:solidFill>
                <a:schemeClr val="bg1"/>
              </a:solidFill>
              <a:latin typeface="Times New Roman" panose="02020603050405020304" pitchFamily="18" charset="0"/>
              <a:cs typeface="Times New Roman" panose="02020603050405020304" pitchFamily="18" charset="0"/>
            </a:rPr>
            <a:t>- Ngân hàng chính sách xã hội quy định hồ sơ vay vốn, trình tự và thủ tục cho vay, trả nợ đơn giản, rõ ràng, dễ thực hiện.</a:t>
          </a:r>
        </a:p>
      </dgm:t>
    </dgm:pt>
    <dgm:pt modelId="{0A7FD945-8477-4DA3-AA44-7B6595C6CE0D}" type="parTrans" cxnId="{4BE6DDAF-7124-4A59-9731-18E1258E7F3E}">
      <dgm:prSet/>
      <dgm:spPr/>
      <dgm:t>
        <a:bodyPr/>
        <a:lstStyle/>
        <a:p>
          <a:endParaRPr lang="en-US"/>
        </a:p>
      </dgm:t>
    </dgm:pt>
    <dgm:pt modelId="{39C0F2EF-ABB1-469B-BC4B-32C0ECEF7E4A}" type="sibTrans" cxnId="{4BE6DDAF-7124-4A59-9731-18E1258E7F3E}">
      <dgm:prSet/>
      <dgm:spPr/>
      <dgm:t>
        <a:bodyPr/>
        <a:lstStyle/>
        <a:p>
          <a:endParaRPr lang="en-US"/>
        </a:p>
      </dgm:t>
    </dgm:pt>
    <dgm:pt modelId="{6319975C-C72F-4686-9A1E-7FF6A5640F18}" type="pres">
      <dgm:prSet presAssocID="{3F6D70CA-911F-4F26-A582-250517CD9D08}" presName="Name0" presStyleCnt="0">
        <dgm:presLayoutVars>
          <dgm:dir/>
          <dgm:animLvl val="lvl"/>
          <dgm:resizeHandles val="exact"/>
        </dgm:presLayoutVars>
      </dgm:prSet>
      <dgm:spPr/>
      <dgm:t>
        <a:bodyPr/>
        <a:lstStyle/>
        <a:p>
          <a:endParaRPr lang="en-US"/>
        </a:p>
      </dgm:t>
    </dgm:pt>
    <dgm:pt modelId="{5427710B-72F2-4181-99B5-04F7DEBDF9E9}" type="pres">
      <dgm:prSet presAssocID="{7BC97FEC-B8DF-4609-A683-02F4D5849D07}" presName="boxAndChildren" presStyleCnt="0"/>
      <dgm:spPr/>
    </dgm:pt>
    <dgm:pt modelId="{3B007D24-5E0C-43B3-8DA3-A8E25FF6B5C6}" type="pres">
      <dgm:prSet presAssocID="{7BC97FEC-B8DF-4609-A683-02F4D5849D07}" presName="parentTextBox" presStyleLbl="node1" presStyleIdx="0" presStyleCnt="2" custScaleY="97722" custLinFactNeighborX="49" custLinFactNeighborY="-4946"/>
      <dgm:spPr/>
      <dgm:t>
        <a:bodyPr/>
        <a:lstStyle/>
        <a:p>
          <a:endParaRPr lang="en-US"/>
        </a:p>
      </dgm:t>
    </dgm:pt>
    <dgm:pt modelId="{9E747395-D49A-439B-AF4A-43D67237113C}" type="pres">
      <dgm:prSet presAssocID="{91E0BA4A-D2D3-4A5E-BF58-D9FA4082DD1F}" presName="sp" presStyleCnt="0"/>
      <dgm:spPr/>
    </dgm:pt>
    <dgm:pt modelId="{5F0A0BA5-FAF2-44BB-9C49-D405AFF5357E}" type="pres">
      <dgm:prSet presAssocID="{03B0B798-9B19-4200-8116-73E94FA218DC}" presName="arrowAndChildren" presStyleCnt="0"/>
      <dgm:spPr/>
    </dgm:pt>
    <dgm:pt modelId="{5DE861E5-E954-48F8-80D5-E169B198E1BF}" type="pres">
      <dgm:prSet presAssocID="{03B0B798-9B19-4200-8116-73E94FA218DC}" presName="parentTextArrow" presStyleLbl="node1" presStyleIdx="1" presStyleCnt="2" custScaleY="20133" custLinFactNeighborY="-13989"/>
      <dgm:spPr/>
      <dgm:t>
        <a:bodyPr/>
        <a:lstStyle/>
        <a:p>
          <a:endParaRPr lang="en-US"/>
        </a:p>
      </dgm:t>
    </dgm:pt>
  </dgm:ptLst>
  <dgm:cxnLst>
    <dgm:cxn modelId="{9AA96585-71D8-49B9-AAEE-7213F4B59E89}" type="presOf" srcId="{7BC97FEC-B8DF-4609-A683-02F4D5849D07}" destId="{3B007D24-5E0C-43B3-8DA3-A8E25FF6B5C6}" srcOrd="0" destOrd="0" presId="urn:microsoft.com/office/officeart/2005/8/layout/process4"/>
    <dgm:cxn modelId="{144E349B-8F77-4165-A8E2-577AA6C5198E}" type="presOf" srcId="{03B0B798-9B19-4200-8116-73E94FA218DC}" destId="{5DE861E5-E954-48F8-80D5-E169B198E1BF}" srcOrd="0" destOrd="0" presId="urn:microsoft.com/office/officeart/2005/8/layout/process4"/>
    <dgm:cxn modelId="{4BE6DDAF-7124-4A59-9731-18E1258E7F3E}" srcId="{3F6D70CA-911F-4F26-A582-250517CD9D08}" destId="{7BC97FEC-B8DF-4609-A683-02F4D5849D07}" srcOrd="1" destOrd="0" parTransId="{0A7FD945-8477-4DA3-AA44-7B6595C6CE0D}" sibTransId="{39C0F2EF-ABB1-469B-BC4B-32C0ECEF7E4A}"/>
    <dgm:cxn modelId="{4031CC4E-DB46-4B87-8A3C-996BAA7FD9BC}" type="presOf" srcId="{3F6D70CA-911F-4F26-A582-250517CD9D08}" destId="{6319975C-C72F-4686-9A1E-7FF6A5640F18}" srcOrd="0" destOrd="0" presId="urn:microsoft.com/office/officeart/2005/8/layout/process4"/>
    <dgm:cxn modelId="{53816B77-2D95-4513-B08E-8CF82CF8ED35}" srcId="{3F6D70CA-911F-4F26-A582-250517CD9D08}" destId="{03B0B798-9B19-4200-8116-73E94FA218DC}" srcOrd="0" destOrd="0" parTransId="{910D6E94-A969-4EB2-893C-54CD8878022F}" sibTransId="{91E0BA4A-D2D3-4A5E-BF58-D9FA4082DD1F}"/>
    <dgm:cxn modelId="{65108233-761E-4DB6-AC3B-45C1808785DA}" type="presParOf" srcId="{6319975C-C72F-4686-9A1E-7FF6A5640F18}" destId="{5427710B-72F2-4181-99B5-04F7DEBDF9E9}" srcOrd="0" destOrd="0" presId="urn:microsoft.com/office/officeart/2005/8/layout/process4"/>
    <dgm:cxn modelId="{DE78B1A7-5D47-46E1-AAF9-22EAF37ACC85}" type="presParOf" srcId="{5427710B-72F2-4181-99B5-04F7DEBDF9E9}" destId="{3B007D24-5E0C-43B3-8DA3-A8E25FF6B5C6}" srcOrd="0" destOrd="0" presId="urn:microsoft.com/office/officeart/2005/8/layout/process4"/>
    <dgm:cxn modelId="{CD4BF57F-5D14-4C61-A593-28CDFD390381}" type="presParOf" srcId="{6319975C-C72F-4686-9A1E-7FF6A5640F18}" destId="{9E747395-D49A-439B-AF4A-43D67237113C}" srcOrd="1" destOrd="0" presId="urn:microsoft.com/office/officeart/2005/8/layout/process4"/>
    <dgm:cxn modelId="{B5D575D3-22BA-4FE1-B418-255FC180B57C}" type="presParOf" srcId="{6319975C-C72F-4686-9A1E-7FF6A5640F18}" destId="{5F0A0BA5-FAF2-44BB-9C49-D405AFF5357E}" srcOrd="2" destOrd="0" presId="urn:microsoft.com/office/officeart/2005/8/layout/process4"/>
    <dgm:cxn modelId="{CED07D29-73F7-4E6B-86B7-999203A778A1}" type="presParOf" srcId="{5F0A0BA5-FAF2-44BB-9C49-D405AFF5357E}" destId="{5DE861E5-E954-48F8-80D5-E169B198E1BF}"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F6D70CA-911F-4F26-A582-250517CD9D08}" type="doc">
      <dgm:prSet loTypeId="urn:microsoft.com/office/officeart/2005/8/layout/vList2" loCatId="list" qsTypeId="urn:microsoft.com/office/officeart/2005/8/quickstyle/3d1" qsCatId="3D" csTypeId="urn:microsoft.com/office/officeart/2005/8/colors/accent2_2" csCatId="accent2" phldr="1"/>
      <dgm:spPr/>
      <dgm:t>
        <a:bodyPr/>
        <a:lstStyle/>
        <a:p>
          <a:endParaRPr lang="en-US"/>
        </a:p>
      </dgm:t>
    </dgm:pt>
    <dgm:pt modelId="{74BF2263-3706-43C2-BBEB-161C7CC06937}">
      <dgm:prSet phldrT="[Text]" custT="1"/>
      <dgm:spPr>
        <a:solidFill>
          <a:srgbClr val="FFC000"/>
        </a:solidFill>
      </dgm:spPr>
      <dgm:t>
        <a:bodyPr/>
        <a:lstStyle/>
        <a:p>
          <a:pPr algn="l">
            <a:lnSpc>
              <a:spcPct val="150000"/>
            </a:lnSpc>
            <a:spcAft>
              <a:spcPts val="0"/>
            </a:spcAft>
          </a:pPr>
          <a:r>
            <a:rPr lang="en-US" sz="1600" b="1" dirty="0" smtClean="0">
              <a:solidFill>
                <a:schemeClr val="bg1"/>
              </a:solidFill>
              <a:latin typeface="Times New Roman" pitchFamily="18" charset="0"/>
              <a:cs typeface="Times New Roman" pitchFamily="18" charset="0"/>
            </a:rPr>
            <a:t>ĐƯỢC XÉT  VÀ CẤP HỌC BỔNG TUYỂN SINH ĐẦU VÀO THEO KẾT QUẢ THI THPT NĂM 2021 VỚI MỨC BẰNG 100% HỌC PHÍ HỌC KỲ I KHI NHẬP HỌC;</a:t>
          </a:r>
          <a:endParaRPr lang="en-US" sz="1600" b="1" dirty="0">
            <a:solidFill>
              <a:schemeClr val="bg1"/>
            </a:solidFill>
            <a:latin typeface="Times New Roman" pitchFamily="18" charset="0"/>
            <a:cs typeface="Times New Roman" pitchFamily="18" charset="0"/>
          </a:endParaRPr>
        </a:p>
      </dgm:t>
    </dgm:pt>
    <dgm:pt modelId="{6E7B18C3-B6CF-4F09-AC75-CCB87E21576B}" type="parTrans" cxnId="{E8E316C8-786B-40A1-A74F-F1B64C2A1F04}">
      <dgm:prSet/>
      <dgm:spPr/>
      <dgm:t>
        <a:bodyPr/>
        <a:lstStyle/>
        <a:p>
          <a:endParaRPr lang="en-US"/>
        </a:p>
      </dgm:t>
    </dgm:pt>
    <dgm:pt modelId="{764FB43E-1AE3-404C-9E63-A9D99F2CE2F3}" type="sibTrans" cxnId="{E8E316C8-786B-40A1-A74F-F1B64C2A1F04}">
      <dgm:prSet/>
      <dgm:spPr/>
      <dgm:t>
        <a:bodyPr/>
        <a:lstStyle/>
        <a:p>
          <a:endParaRPr lang="en-US"/>
        </a:p>
      </dgm:t>
    </dgm:pt>
    <dgm:pt modelId="{597FB3CD-9660-44CB-8D0F-693780B23F48}">
      <dgm:prSet phldrT="[Text]" custT="1"/>
      <dgm:spPr>
        <a:solidFill>
          <a:srgbClr val="FFC000"/>
        </a:solidFill>
      </dgm:spPr>
      <dgm:t>
        <a:bodyPr/>
        <a:lstStyle/>
        <a:p>
          <a:pPr algn="l">
            <a:lnSpc>
              <a:spcPct val="150000"/>
            </a:lnSpc>
            <a:spcAft>
              <a:spcPts val="0"/>
            </a:spcAft>
          </a:pPr>
          <a:r>
            <a:rPr lang="en-US" sz="1600" b="1" dirty="0" smtClean="0">
              <a:solidFill>
                <a:schemeClr val="bg1"/>
              </a:solidFill>
              <a:latin typeface="Times New Roman" pitchFamily="18" charset="0"/>
              <a:cs typeface="Times New Roman" pitchFamily="18" charset="0"/>
            </a:rPr>
            <a:t>ĐƯỢC XÉT  VÀ THAM GIA MÔ HÌNH ĐÀO TẠO CHẤT LƯỢNG CỦA NHÀ TRƯỜNG (NỘI DUNG CỤ THỂ DO PHÒNG ĐÀO TẠO TRIỂN KHAI);</a:t>
          </a:r>
          <a:endParaRPr lang="en-US" sz="1600" b="1" dirty="0">
            <a:solidFill>
              <a:schemeClr val="bg1"/>
            </a:solidFill>
            <a:latin typeface="Times New Roman" pitchFamily="18" charset="0"/>
            <a:cs typeface="Times New Roman" pitchFamily="18" charset="0"/>
          </a:endParaRPr>
        </a:p>
      </dgm:t>
    </dgm:pt>
    <dgm:pt modelId="{C99440DD-45A8-4F85-9F04-154BFB17CBDC}" type="parTrans" cxnId="{2DF4FEC2-B0A6-424E-A7D9-2C973145CE19}">
      <dgm:prSet/>
      <dgm:spPr/>
      <dgm:t>
        <a:bodyPr/>
        <a:lstStyle/>
        <a:p>
          <a:endParaRPr lang="en-US"/>
        </a:p>
      </dgm:t>
    </dgm:pt>
    <dgm:pt modelId="{01CFD053-5D29-4955-B2BD-432E353671BD}" type="sibTrans" cxnId="{2DF4FEC2-B0A6-424E-A7D9-2C973145CE19}">
      <dgm:prSet/>
      <dgm:spPr/>
      <dgm:t>
        <a:bodyPr/>
        <a:lstStyle/>
        <a:p>
          <a:endParaRPr lang="en-US"/>
        </a:p>
      </dgm:t>
    </dgm:pt>
    <dgm:pt modelId="{03B0B798-9B19-4200-8116-73E94FA218DC}">
      <dgm:prSet phldrT="[Text]" custT="1"/>
      <dgm:spPr>
        <a:solidFill>
          <a:srgbClr val="FFC000"/>
        </a:solidFill>
      </dgm:spPr>
      <dgm:t>
        <a:bodyPr/>
        <a:lstStyle/>
        <a:p>
          <a:pPr algn="l">
            <a:lnSpc>
              <a:spcPct val="150000"/>
            </a:lnSpc>
          </a:pPr>
          <a:r>
            <a:rPr lang="en-US" sz="1600" b="1" dirty="0" smtClean="0">
              <a:solidFill>
                <a:schemeClr val="bg1"/>
              </a:solidFill>
              <a:latin typeface="Times New Roman" pitchFamily="18" charset="0"/>
              <a:cs typeface="Times New Roman" pitchFamily="18" charset="0"/>
            </a:rPr>
            <a:t>ĐƯỢC XÉT  THỦ KHOA TUYỂN SINH ĐẦU VÀO CĂN CỨ VÀO KẾT QUẢ THI TỐT NGHIỆP THPT NĂM 2021;</a:t>
          </a:r>
          <a:endParaRPr lang="en-US" sz="1600" b="1" dirty="0">
            <a:solidFill>
              <a:schemeClr val="bg1"/>
            </a:solidFill>
            <a:latin typeface="Times New Roman" pitchFamily="18" charset="0"/>
            <a:cs typeface="Times New Roman" pitchFamily="18" charset="0"/>
          </a:endParaRPr>
        </a:p>
      </dgm:t>
    </dgm:pt>
    <dgm:pt modelId="{91E0BA4A-D2D3-4A5E-BF58-D9FA4082DD1F}" type="sibTrans" cxnId="{53816B77-2D95-4513-B08E-8CF82CF8ED35}">
      <dgm:prSet/>
      <dgm:spPr/>
      <dgm:t>
        <a:bodyPr/>
        <a:lstStyle/>
        <a:p>
          <a:endParaRPr lang="en-US"/>
        </a:p>
      </dgm:t>
    </dgm:pt>
    <dgm:pt modelId="{910D6E94-A969-4EB2-893C-54CD8878022F}" type="parTrans" cxnId="{53816B77-2D95-4513-B08E-8CF82CF8ED35}">
      <dgm:prSet/>
      <dgm:spPr/>
      <dgm:t>
        <a:bodyPr/>
        <a:lstStyle/>
        <a:p>
          <a:endParaRPr lang="en-US"/>
        </a:p>
      </dgm:t>
    </dgm:pt>
    <dgm:pt modelId="{2C6A9DAF-9F14-435D-8F6B-FBB72ADA49CC}" type="pres">
      <dgm:prSet presAssocID="{3F6D70CA-911F-4F26-A582-250517CD9D08}" presName="linear" presStyleCnt="0">
        <dgm:presLayoutVars>
          <dgm:animLvl val="lvl"/>
          <dgm:resizeHandles val="exact"/>
        </dgm:presLayoutVars>
      </dgm:prSet>
      <dgm:spPr/>
      <dgm:t>
        <a:bodyPr/>
        <a:lstStyle/>
        <a:p>
          <a:endParaRPr lang="en-US"/>
        </a:p>
      </dgm:t>
    </dgm:pt>
    <dgm:pt modelId="{5171A1C9-39E4-466E-B76E-0CCF8C505EFE}" type="pres">
      <dgm:prSet presAssocID="{03B0B798-9B19-4200-8116-73E94FA218DC}" presName="parentText" presStyleLbl="node1" presStyleIdx="0" presStyleCnt="3" custScaleY="59169" custLinFactY="-8099" custLinFactNeighborX="1137" custLinFactNeighborY="-100000">
        <dgm:presLayoutVars>
          <dgm:chMax val="0"/>
          <dgm:bulletEnabled val="1"/>
        </dgm:presLayoutVars>
      </dgm:prSet>
      <dgm:spPr/>
      <dgm:t>
        <a:bodyPr/>
        <a:lstStyle/>
        <a:p>
          <a:endParaRPr lang="en-US"/>
        </a:p>
      </dgm:t>
    </dgm:pt>
    <dgm:pt modelId="{0975AC16-438F-44B1-8AED-DDB33BF8DA0B}" type="pres">
      <dgm:prSet presAssocID="{91E0BA4A-D2D3-4A5E-BF58-D9FA4082DD1F}" presName="spacer" presStyleCnt="0"/>
      <dgm:spPr/>
    </dgm:pt>
    <dgm:pt modelId="{19F42E92-C505-466E-A74A-07EE42F9C652}" type="pres">
      <dgm:prSet presAssocID="{74BF2263-3706-43C2-BBEB-161C7CC06937}" presName="parentText" presStyleLbl="node1" presStyleIdx="1" presStyleCnt="3" custScaleY="56487" custLinFactY="-1243" custLinFactNeighborY="-100000">
        <dgm:presLayoutVars>
          <dgm:chMax val="0"/>
          <dgm:bulletEnabled val="1"/>
        </dgm:presLayoutVars>
      </dgm:prSet>
      <dgm:spPr/>
      <dgm:t>
        <a:bodyPr/>
        <a:lstStyle/>
        <a:p>
          <a:endParaRPr lang="en-US"/>
        </a:p>
      </dgm:t>
    </dgm:pt>
    <dgm:pt modelId="{13FA5460-9950-4AC8-9084-42D9C50A08D0}" type="pres">
      <dgm:prSet presAssocID="{764FB43E-1AE3-404C-9E63-A9D99F2CE2F3}" presName="spacer" presStyleCnt="0"/>
      <dgm:spPr/>
    </dgm:pt>
    <dgm:pt modelId="{5425E9D1-9462-49AF-A0EF-3046AC9ED342}" type="pres">
      <dgm:prSet presAssocID="{597FB3CD-9660-44CB-8D0F-693780B23F48}" presName="parentText" presStyleLbl="node1" presStyleIdx="2" presStyleCnt="3" custScaleY="57100">
        <dgm:presLayoutVars>
          <dgm:chMax val="0"/>
          <dgm:bulletEnabled val="1"/>
        </dgm:presLayoutVars>
      </dgm:prSet>
      <dgm:spPr/>
      <dgm:t>
        <a:bodyPr/>
        <a:lstStyle/>
        <a:p>
          <a:endParaRPr lang="en-US"/>
        </a:p>
      </dgm:t>
    </dgm:pt>
  </dgm:ptLst>
  <dgm:cxnLst>
    <dgm:cxn modelId="{53816B77-2D95-4513-B08E-8CF82CF8ED35}" srcId="{3F6D70CA-911F-4F26-A582-250517CD9D08}" destId="{03B0B798-9B19-4200-8116-73E94FA218DC}" srcOrd="0" destOrd="0" parTransId="{910D6E94-A969-4EB2-893C-54CD8878022F}" sibTransId="{91E0BA4A-D2D3-4A5E-BF58-D9FA4082DD1F}"/>
    <dgm:cxn modelId="{16093EE7-084B-4F91-90C6-AE2737858E08}" type="presOf" srcId="{3F6D70CA-911F-4F26-A582-250517CD9D08}" destId="{2C6A9DAF-9F14-435D-8F6B-FBB72ADA49CC}" srcOrd="0" destOrd="0" presId="urn:microsoft.com/office/officeart/2005/8/layout/vList2"/>
    <dgm:cxn modelId="{2DF4FEC2-B0A6-424E-A7D9-2C973145CE19}" srcId="{3F6D70CA-911F-4F26-A582-250517CD9D08}" destId="{597FB3CD-9660-44CB-8D0F-693780B23F48}" srcOrd="2" destOrd="0" parTransId="{C99440DD-45A8-4F85-9F04-154BFB17CBDC}" sibTransId="{01CFD053-5D29-4955-B2BD-432E353671BD}"/>
    <dgm:cxn modelId="{CFA539BB-A0C7-4AFA-A551-90EDCF77BB56}" type="presOf" srcId="{597FB3CD-9660-44CB-8D0F-693780B23F48}" destId="{5425E9D1-9462-49AF-A0EF-3046AC9ED342}" srcOrd="0" destOrd="0" presId="urn:microsoft.com/office/officeart/2005/8/layout/vList2"/>
    <dgm:cxn modelId="{9B03E40D-8E65-4D4D-9408-8DB1C5F5E077}" type="presOf" srcId="{74BF2263-3706-43C2-BBEB-161C7CC06937}" destId="{19F42E92-C505-466E-A74A-07EE42F9C652}" srcOrd="0" destOrd="0" presId="urn:microsoft.com/office/officeart/2005/8/layout/vList2"/>
    <dgm:cxn modelId="{E8E316C8-786B-40A1-A74F-F1B64C2A1F04}" srcId="{3F6D70CA-911F-4F26-A582-250517CD9D08}" destId="{74BF2263-3706-43C2-BBEB-161C7CC06937}" srcOrd="1" destOrd="0" parTransId="{6E7B18C3-B6CF-4F09-AC75-CCB87E21576B}" sibTransId="{764FB43E-1AE3-404C-9E63-A9D99F2CE2F3}"/>
    <dgm:cxn modelId="{6FB07982-0966-42A7-A9BB-E599B66E1960}" type="presOf" srcId="{03B0B798-9B19-4200-8116-73E94FA218DC}" destId="{5171A1C9-39E4-466E-B76E-0CCF8C505EFE}" srcOrd="0" destOrd="0" presId="urn:microsoft.com/office/officeart/2005/8/layout/vList2"/>
    <dgm:cxn modelId="{A299CF98-B843-47B2-AEE8-FC470B8938BE}" type="presParOf" srcId="{2C6A9DAF-9F14-435D-8F6B-FBB72ADA49CC}" destId="{5171A1C9-39E4-466E-B76E-0CCF8C505EFE}" srcOrd="0" destOrd="0" presId="urn:microsoft.com/office/officeart/2005/8/layout/vList2"/>
    <dgm:cxn modelId="{286AF96C-393C-4AB8-B96C-60464D2C360F}" type="presParOf" srcId="{2C6A9DAF-9F14-435D-8F6B-FBB72ADA49CC}" destId="{0975AC16-438F-44B1-8AED-DDB33BF8DA0B}" srcOrd="1" destOrd="0" presId="urn:microsoft.com/office/officeart/2005/8/layout/vList2"/>
    <dgm:cxn modelId="{234A5B95-66BF-45DA-9F40-AA76D9BB0CF6}" type="presParOf" srcId="{2C6A9DAF-9F14-435D-8F6B-FBB72ADA49CC}" destId="{19F42E92-C505-466E-A74A-07EE42F9C652}" srcOrd="2" destOrd="0" presId="urn:microsoft.com/office/officeart/2005/8/layout/vList2"/>
    <dgm:cxn modelId="{9690B9DF-1EB2-4AFE-A771-DFD202B83018}" type="presParOf" srcId="{2C6A9DAF-9F14-435D-8F6B-FBB72ADA49CC}" destId="{13FA5460-9950-4AC8-9084-42D9C50A08D0}" srcOrd="3" destOrd="0" presId="urn:microsoft.com/office/officeart/2005/8/layout/vList2"/>
    <dgm:cxn modelId="{44EFB649-C42D-46A2-ADE8-7B70226BBFB1}" type="presParOf" srcId="{2C6A9DAF-9F14-435D-8F6B-FBB72ADA49CC}" destId="{5425E9D1-9462-49AF-A0EF-3046AC9ED342}"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F6D70CA-911F-4F26-A582-250517CD9D08}" type="doc">
      <dgm:prSet loTypeId="urn:microsoft.com/office/officeart/2005/8/layout/vList2" loCatId="list" qsTypeId="urn:microsoft.com/office/officeart/2005/8/quickstyle/3d1" qsCatId="3D" csTypeId="urn:microsoft.com/office/officeart/2005/8/colors/accent2_2" csCatId="accent2" phldr="1"/>
      <dgm:spPr/>
      <dgm:t>
        <a:bodyPr/>
        <a:lstStyle/>
        <a:p>
          <a:endParaRPr lang="en-US"/>
        </a:p>
      </dgm:t>
    </dgm:pt>
    <dgm:pt modelId="{74BF2263-3706-43C2-BBEB-161C7CC06937}">
      <dgm:prSet phldrT="[Text]" custT="1"/>
      <dgm:spPr>
        <a:solidFill>
          <a:srgbClr val="FFC000"/>
        </a:solidFill>
      </dgm:spPr>
      <dgm:t>
        <a:bodyPr/>
        <a:lstStyle/>
        <a:p>
          <a:pPr algn="just">
            <a:lnSpc>
              <a:spcPct val="150000"/>
            </a:lnSpc>
            <a:spcAft>
              <a:spcPts val="0"/>
            </a:spcAft>
          </a:pPr>
          <a:r>
            <a:rPr lang="en-US" sz="1600" b="1" dirty="0" smtClean="0">
              <a:solidFill>
                <a:schemeClr val="bg1"/>
              </a:solidFill>
              <a:latin typeface="Times New Roman" pitchFamily="18" charset="0"/>
              <a:cs typeface="Times New Roman" pitchFamily="18" charset="0"/>
            </a:rPr>
            <a:t>ĐƯỢC XÉT  GIỚI THIỆU ĐI HỌC CẢM TÌNH ĐẢNG, ĐƯỢC XÉT KẾT NẠP VÀO ĐẢNG CỘNG SẢN VIỆT NAM NGAY TRÊN GHẾ NHÀ TRƯỜNG;</a:t>
          </a:r>
          <a:endParaRPr lang="en-US" sz="1600" b="1" dirty="0">
            <a:solidFill>
              <a:schemeClr val="bg1"/>
            </a:solidFill>
            <a:latin typeface="Times New Roman" pitchFamily="18" charset="0"/>
            <a:cs typeface="Times New Roman" pitchFamily="18" charset="0"/>
          </a:endParaRPr>
        </a:p>
      </dgm:t>
    </dgm:pt>
    <dgm:pt modelId="{6E7B18C3-B6CF-4F09-AC75-CCB87E21576B}" type="parTrans" cxnId="{E8E316C8-786B-40A1-A74F-F1B64C2A1F04}">
      <dgm:prSet/>
      <dgm:spPr/>
      <dgm:t>
        <a:bodyPr/>
        <a:lstStyle/>
        <a:p>
          <a:endParaRPr lang="en-US"/>
        </a:p>
      </dgm:t>
    </dgm:pt>
    <dgm:pt modelId="{764FB43E-1AE3-404C-9E63-A9D99F2CE2F3}" type="sibTrans" cxnId="{E8E316C8-786B-40A1-A74F-F1B64C2A1F04}">
      <dgm:prSet/>
      <dgm:spPr/>
      <dgm:t>
        <a:bodyPr/>
        <a:lstStyle/>
        <a:p>
          <a:endParaRPr lang="en-US"/>
        </a:p>
      </dgm:t>
    </dgm:pt>
    <dgm:pt modelId="{597FB3CD-9660-44CB-8D0F-693780B23F48}">
      <dgm:prSet phldrT="[Text]" custT="1"/>
      <dgm:spPr>
        <a:solidFill>
          <a:srgbClr val="FFC000"/>
        </a:solidFill>
      </dgm:spPr>
      <dgm:t>
        <a:bodyPr/>
        <a:lstStyle/>
        <a:p>
          <a:pPr algn="just">
            <a:lnSpc>
              <a:spcPct val="150000"/>
            </a:lnSpc>
            <a:spcAft>
              <a:spcPts val="0"/>
            </a:spcAft>
          </a:pPr>
          <a:r>
            <a:rPr lang="en-US" sz="1600" b="1" dirty="0" smtClean="0">
              <a:solidFill>
                <a:schemeClr val="bg1"/>
              </a:solidFill>
              <a:latin typeface="Times New Roman" pitchFamily="18" charset="0"/>
              <a:cs typeface="Times New Roman" pitchFamily="18" charset="0"/>
            </a:rPr>
            <a:t>ĐƯỢC NHÀ TRƯỜNG TẠO ĐIỀU KIỆN VÀ THAM GIA ĐẦY ĐỦ CÁC HOẠT ĐỘNG PHONG TRÀO, CÁC TỔ, ĐỘI, CLB,.. CỦA ĐOÀN THANH NIÊN, HSV, KHOA CHUYÊN MÔN TỔ CHỨC,…;</a:t>
          </a:r>
          <a:endParaRPr lang="en-US" sz="1600" b="1" dirty="0">
            <a:solidFill>
              <a:schemeClr val="bg1"/>
            </a:solidFill>
            <a:latin typeface="Times New Roman" pitchFamily="18" charset="0"/>
            <a:cs typeface="Times New Roman" pitchFamily="18" charset="0"/>
          </a:endParaRPr>
        </a:p>
      </dgm:t>
    </dgm:pt>
    <dgm:pt modelId="{C99440DD-45A8-4F85-9F04-154BFB17CBDC}" type="parTrans" cxnId="{2DF4FEC2-B0A6-424E-A7D9-2C973145CE19}">
      <dgm:prSet/>
      <dgm:spPr/>
      <dgm:t>
        <a:bodyPr/>
        <a:lstStyle/>
        <a:p>
          <a:endParaRPr lang="en-US"/>
        </a:p>
      </dgm:t>
    </dgm:pt>
    <dgm:pt modelId="{01CFD053-5D29-4955-B2BD-432E353671BD}" type="sibTrans" cxnId="{2DF4FEC2-B0A6-424E-A7D9-2C973145CE19}">
      <dgm:prSet/>
      <dgm:spPr/>
      <dgm:t>
        <a:bodyPr/>
        <a:lstStyle/>
        <a:p>
          <a:endParaRPr lang="en-US"/>
        </a:p>
      </dgm:t>
    </dgm:pt>
    <dgm:pt modelId="{03B0B798-9B19-4200-8116-73E94FA218DC}">
      <dgm:prSet phldrT="[Text]" custT="1"/>
      <dgm:spPr>
        <a:solidFill>
          <a:srgbClr val="FFC000"/>
        </a:solidFill>
      </dgm:spPr>
      <dgm:t>
        <a:bodyPr/>
        <a:lstStyle/>
        <a:p>
          <a:pPr algn="just">
            <a:lnSpc>
              <a:spcPct val="150000"/>
            </a:lnSpc>
          </a:pPr>
          <a:r>
            <a:rPr lang="en-US" sz="1600" b="1" dirty="0" smtClean="0">
              <a:solidFill>
                <a:schemeClr val="bg1"/>
              </a:solidFill>
              <a:latin typeface="Times New Roman" pitchFamily="18" charset="0"/>
              <a:cs typeface="Times New Roman" pitchFamily="18" charset="0"/>
            </a:rPr>
            <a:t>ĐƯỢC XÉT  VÀ CẤP HỌC BỔNG KHUYẾN KHÍCH HỌC TẬP TRONG SUỐT THỜI GIAN THEO HỌC TẠI TRƯỜNG, MỨC CAO NHẤT BẰNG 140% HỌC PHÍ;</a:t>
          </a:r>
          <a:endParaRPr lang="en-US" sz="1600" b="1" dirty="0">
            <a:solidFill>
              <a:schemeClr val="bg1"/>
            </a:solidFill>
            <a:latin typeface="Times New Roman" pitchFamily="18" charset="0"/>
            <a:cs typeface="Times New Roman" pitchFamily="18" charset="0"/>
          </a:endParaRPr>
        </a:p>
      </dgm:t>
    </dgm:pt>
    <dgm:pt modelId="{91E0BA4A-D2D3-4A5E-BF58-D9FA4082DD1F}" type="sibTrans" cxnId="{53816B77-2D95-4513-B08E-8CF82CF8ED35}">
      <dgm:prSet/>
      <dgm:spPr/>
      <dgm:t>
        <a:bodyPr/>
        <a:lstStyle/>
        <a:p>
          <a:endParaRPr lang="en-US"/>
        </a:p>
      </dgm:t>
    </dgm:pt>
    <dgm:pt modelId="{910D6E94-A969-4EB2-893C-54CD8878022F}" type="parTrans" cxnId="{53816B77-2D95-4513-B08E-8CF82CF8ED35}">
      <dgm:prSet/>
      <dgm:spPr/>
      <dgm:t>
        <a:bodyPr/>
        <a:lstStyle/>
        <a:p>
          <a:endParaRPr lang="en-US"/>
        </a:p>
      </dgm:t>
    </dgm:pt>
    <dgm:pt modelId="{2C6A9DAF-9F14-435D-8F6B-FBB72ADA49CC}" type="pres">
      <dgm:prSet presAssocID="{3F6D70CA-911F-4F26-A582-250517CD9D08}" presName="linear" presStyleCnt="0">
        <dgm:presLayoutVars>
          <dgm:animLvl val="lvl"/>
          <dgm:resizeHandles val="exact"/>
        </dgm:presLayoutVars>
      </dgm:prSet>
      <dgm:spPr/>
      <dgm:t>
        <a:bodyPr/>
        <a:lstStyle/>
        <a:p>
          <a:endParaRPr lang="en-US"/>
        </a:p>
      </dgm:t>
    </dgm:pt>
    <dgm:pt modelId="{5171A1C9-39E4-466E-B76E-0CCF8C505EFE}" type="pres">
      <dgm:prSet presAssocID="{03B0B798-9B19-4200-8116-73E94FA218DC}" presName="parentText" presStyleLbl="node1" presStyleIdx="0" presStyleCnt="3" custScaleY="59169" custLinFactY="-8099" custLinFactNeighborX="1137" custLinFactNeighborY="-100000">
        <dgm:presLayoutVars>
          <dgm:chMax val="0"/>
          <dgm:bulletEnabled val="1"/>
        </dgm:presLayoutVars>
      </dgm:prSet>
      <dgm:spPr/>
      <dgm:t>
        <a:bodyPr/>
        <a:lstStyle/>
        <a:p>
          <a:endParaRPr lang="en-US"/>
        </a:p>
      </dgm:t>
    </dgm:pt>
    <dgm:pt modelId="{0975AC16-438F-44B1-8AED-DDB33BF8DA0B}" type="pres">
      <dgm:prSet presAssocID="{91E0BA4A-D2D3-4A5E-BF58-D9FA4082DD1F}" presName="spacer" presStyleCnt="0"/>
      <dgm:spPr/>
    </dgm:pt>
    <dgm:pt modelId="{19F42E92-C505-466E-A74A-07EE42F9C652}" type="pres">
      <dgm:prSet presAssocID="{74BF2263-3706-43C2-BBEB-161C7CC06937}" presName="parentText" presStyleLbl="node1" presStyleIdx="1" presStyleCnt="3" custScaleY="56487" custLinFactY="-1243" custLinFactNeighborY="-100000">
        <dgm:presLayoutVars>
          <dgm:chMax val="0"/>
          <dgm:bulletEnabled val="1"/>
        </dgm:presLayoutVars>
      </dgm:prSet>
      <dgm:spPr/>
      <dgm:t>
        <a:bodyPr/>
        <a:lstStyle/>
        <a:p>
          <a:endParaRPr lang="en-US"/>
        </a:p>
      </dgm:t>
    </dgm:pt>
    <dgm:pt modelId="{13FA5460-9950-4AC8-9084-42D9C50A08D0}" type="pres">
      <dgm:prSet presAssocID="{764FB43E-1AE3-404C-9E63-A9D99F2CE2F3}" presName="spacer" presStyleCnt="0"/>
      <dgm:spPr/>
    </dgm:pt>
    <dgm:pt modelId="{5425E9D1-9462-49AF-A0EF-3046AC9ED342}" type="pres">
      <dgm:prSet presAssocID="{597FB3CD-9660-44CB-8D0F-693780B23F48}" presName="parentText" presStyleLbl="node1" presStyleIdx="2" presStyleCnt="3" custScaleY="88718" custLinFactNeighborY="-53340">
        <dgm:presLayoutVars>
          <dgm:chMax val="0"/>
          <dgm:bulletEnabled val="1"/>
        </dgm:presLayoutVars>
      </dgm:prSet>
      <dgm:spPr/>
      <dgm:t>
        <a:bodyPr/>
        <a:lstStyle/>
        <a:p>
          <a:endParaRPr lang="en-US"/>
        </a:p>
      </dgm:t>
    </dgm:pt>
  </dgm:ptLst>
  <dgm:cxnLst>
    <dgm:cxn modelId="{53816B77-2D95-4513-B08E-8CF82CF8ED35}" srcId="{3F6D70CA-911F-4F26-A582-250517CD9D08}" destId="{03B0B798-9B19-4200-8116-73E94FA218DC}" srcOrd="0" destOrd="0" parTransId="{910D6E94-A969-4EB2-893C-54CD8878022F}" sibTransId="{91E0BA4A-D2D3-4A5E-BF58-D9FA4082DD1F}"/>
    <dgm:cxn modelId="{16093EE7-084B-4F91-90C6-AE2737858E08}" type="presOf" srcId="{3F6D70CA-911F-4F26-A582-250517CD9D08}" destId="{2C6A9DAF-9F14-435D-8F6B-FBB72ADA49CC}" srcOrd="0" destOrd="0" presId="urn:microsoft.com/office/officeart/2005/8/layout/vList2"/>
    <dgm:cxn modelId="{2DF4FEC2-B0A6-424E-A7D9-2C973145CE19}" srcId="{3F6D70CA-911F-4F26-A582-250517CD9D08}" destId="{597FB3CD-9660-44CB-8D0F-693780B23F48}" srcOrd="2" destOrd="0" parTransId="{C99440DD-45A8-4F85-9F04-154BFB17CBDC}" sibTransId="{01CFD053-5D29-4955-B2BD-432E353671BD}"/>
    <dgm:cxn modelId="{CFA539BB-A0C7-4AFA-A551-90EDCF77BB56}" type="presOf" srcId="{597FB3CD-9660-44CB-8D0F-693780B23F48}" destId="{5425E9D1-9462-49AF-A0EF-3046AC9ED342}" srcOrd="0" destOrd="0" presId="urn:microsoft.com/office/officeart/2005/8/layout/vList2"/>
    <dgm:cxn modelId="{9B03E40D-8E65-4D4D-9408-8DB1C5F5E077}" type="presOf" srcId="{74BF2263-3706-43C2-BBEB-161C7CC06937}" destId="{19F42E92-C505-466E-A74A-07EE42F9C652}" srcOrd="0" destOrd="0" presId="urn:microsoft.com/office/officeart/2005/8/layout/vList2"/>
    <dgm:cxn modelId="{E8E316C8-786B-40A1-A74F-F1B64C2A1F04}" srcId="{3F6D70CA-911F-4F26-A582-250517CD9D08}" destId="{74BF2263-3706-43C2-BBEB-161C7CC06937}" srcOrd="1" destOrd="0" parTransId="{6E7B18C3-B6CF-4F09-AC75-CCB87E21576B}" sibTransId="{764FB43E-1AE3-404C-9E63-A9D99F2CE2F3}"/>
    <dgm:cxn modelId="{6FB07982-0966-42A7-A9BB-E599B66E1960}" type="presOf" srcId="{03B0B798-9B19-4200-8116-73E94FA218DC}" destId="{5171A1C9-39E4-466E-B76E-0CCF8C505EFE}" srcOrd="0" destOrd="0" presId="urn:microsoft.com/office/officeart/2005/8/layout/vList2"/>
    <dgm:cxn modelId="{A299CF98-B843-47B2-AEE8-FC470B8938BE}" type="presParOf" srcId="{2C6A9DAF-9F14-435D-8F6B-FBB72ADA49CC}" destId="{5171A1C9-39E4-466E-B76E-0CCF8C505EFE}" srcOrd="0" destOrd="0" presId="urn:microsoft.com/office/officeart/2005/8/layout/vList2"/>
    <dgm:cxn modelId="{286AF96C-393C-4AB8-B96C-60464D2C360F}" type="presParOf" srcId="{2C6A9DAF-9F14-435D-8F6B-FBB72ADA49CC}" destId="{0975AC16-438F-44B1-8AED-DDB33BF8DA0B}" srcOrd="1" destOrd="0" presId="urn:microsoft.com/office/officeart/2005/8/layout/vList2"/>
    <dgm:cxn modelId="{234A5B95-66BF-45DA-9F40-AA76D9BB0CF6}" type="presParOf" srcId="{2C6A9DAF-9F14-435D-8F6B-FBB72ADA49CC}" destId="{19F42E92-C505-466E-A74A-07EE42F9C652}" srcOrd="2" destOrd="0" presId="urn:microsoft.com/office/officeart/2005/8/layout/vList2"/>
    <dgm:cxn modelId="{9690B9DF-1EB2-4AFE-A771-DFD202B83018}" type="presParOf" srcId="{2C6A9DAF-9F14-435D-8F6B-FBB72ADA49CC}" destId="{13FA5460-9950-4AC8-9084-42D9C50A08D0}" srcOrd="3" destOrd="0" presId="urn:microsoft.com/office/officeart/2005/8/layout/vList2"/>
    <dgm:cxn modelId="{44EFB649-C42D-46A2-ADE8-7B70226BBFB1}" type="presParOf" srcId="{2C6A9DAF-9F14-435D-8F6B-FBB72ADA49CC}" destId="{5425E9D1-9462-49AF-A0EF-3046AC9ED342}"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F6D70CA-911F-4F26-A582-250517CD9D08}" type="doc">
      <dgm:prSet loTypeId="urn:microsoft.com/office/officeart/2005/8/layout/vList2" loCatId="list" qsTypeId="urn:microsoft.com/office/officeart/2005/8/quickstyle/3d1" qsCatId="3D" csTypeId="urn:microsoft.com/office/officeart/2005/8/colors/accent2_2" csCatId="accent2" phldr="1"/>
      <dgm:spPr/>
      <dgm:t>
        <a:bodyPr/>
        <a:lstStyle/>
        <a:p>
          <a:endParaRPr lang="en-US"/>
        </a:p>
      </dgm:t>
    </dgm:pt>
    <dgm:pt modelId="{03B0B798-9B19-4200-8116-73E94FA218DC}">
      <dgm:prSet phldrT="[Text]" custT="1"/>
      <dgm:spPr>
        <a:solidFill>
          <a:srgbClr val="FFC000"/>
        </a:solidFill>
      </dgm:spPr>
      <dgm:t>
        <a:bodyPr/>
        <a:lstStyle/>
        <a:p>
          <a:pPr algn="just">
            <a:lnSpc>
              <a:spcPct val="150000"/>
            </a:lnSpc>
          </a:pPr>
          <a:r>
            <a:rPr lang="en-US" sz="1500" b="1" dirty="0" smtClean="0">
              <a:solidFill>
                <a:schemeClr val="bg1"/>
              </a:solidFill>
              <a:latin typeface="Times New Roman" pitchFamily="18" charset="0"/>
              <a:cs typeface="Times New Roman" pitchFamily="18" charset="0"/>
            </a:rPr>
            <a:t>ĐƯỢC XÉT  VÀ CẤP HỌC BỔNG HỖ TRỢ HỌC TẬP TRONG SUỐT THỜI GIAN THEO HỌC TẠI TRƯỜNG, MỨC CAO NHẤT BẰNG 100% HỌC PHÍ ĐỐI VỚI SINH VIÊN CÓ HOÀN CẢNH KHÓ KHĂN VÀ CÁC HỌC BỔNG TÀI TRỢ KHÁC,...;</a:t>
          </a:r>
          <a:endParaRPr lang="en-US" sz="1500" b="1" dirty="0">
            <a:solidFill>
              <a:schemeClr val="bg1"/>
            </a:solidFill>
            <a:latin typeface="Times New Roman" pitchFamily="18" charset="0"/>
            <a:cs typeface="Times New Roman" pitchFamily="18" charset="0"/>
          </a:endParaRPr>
        </a:p>
      </dgm:t>
    </dgm:pt>
    <dgm:pt modelId="{91E0BA4A-D2D3-4A5E-BF58-D9FA4082DD1F}" type="sibTrans" cxnId="{53816B77-2D95-4513-B08E-8CF82CF8ED35}">
      <dgm:prSet/>
      <dgm:spPr/>
      <dgm:t>
        <a:bodyPr/>
        <a:lstStyle/>
        <a:p>
          <a:endParaRPr lang="en-US"/>
        </a:p>
      </dgm:t>
    </dgm:pt>
    <dgm:pt modelId="{910D6E94-A969-4EB2-893C-54CD8878022F}" type="parTrans" cxnId="{53816B77-2D95-4513-B08E-8CF82CF8ED35}">
      <dgm:prSet/>
      <dgm:spPr/>
      <dgm:t>
        <a:bodyPr/>
        <a:lstStyle/>
        <a:p>
          <a:endParaRPr lang="en-US"/>
        </a:p>
      </dgm:t>
    </dgm:pt>
    <dgm:pt modelId="{597FB3CD-9660-44CB-8D0F-693780B23F48}">
      <dgm:prSet phldrT="[Text]" custT="1"/>
      <dgm:spPr>
        <a:solidFill>
          <a:srgbClr val="FFC000"/>
        </a:solidFill>
      </dgm:spPr>
      <dgm:t>
        <a:bodyPr/>
        <a:lstStyle/>
        <a:p>
          <a:pPr algn="just">
            <a:lnSpc>
              <a:spcPct val="150000"/>
            </a:lnSpc>
            <a:spcAft>
              <a:spcPts val="0"/>
            </a:spcAft>
          </a:pPr>
          <a:r>
            <a:rPr lang="en-US" sz="1500" b="1" dirty="0" smtClean="0">
              <a:solidFill>
                <a:schemeClr val="bg1"/>
              </a:solidFill>
              <a:latin typeface="Times New Roman" pitchFamily="18" charset="0"/>
              <a:cs typeface="Times New Roman" pitchFamily="18" charset="0"/>
            </a:rPr>
            <a:t>ĐƯỢC THAM GIA CÁC HOẠT ĐỘNG NGHIÊN CỨU KHOA HỌC, KHỞI NGHIỆP SÁNG TẠO, THAM GIA THI SINH VIÊN GIỎI DO NHÀ TRƯỜNG, BỘ VÀ NHÀ NƯỚC TỔ CHỨC VÀ NHIỀU QUYỀN LỢI, ƯU TIÊN ĐẬM NEYS VĂN HÓA UNETI,…</a:t>
          </a:r>
          <a:endParaRPr lang="en-US" sz="1500" b="1" dirty="0">
            <a:solidFill>
              <a:schemeClr val="bg1"/>
            </a:solidFill>
            <a:latin typeface="Times New Roman" pitchFamily="18" charset="0"/>
            <a:cs typeface="Times New Roman" pitchFamily="18" charset="0"/>
          </a:endParaRPr>
        </a:p>
      </dgm:t>
    </dgm:pt>
    <dgm:pt modelId="{01CFD053-5D29-4955-B2BD-432E353671BD}" type="sibTrans" cxnId="{2DF4FEC2-B0A6-424E-A7D9-2C973145CE19}">
      <dgm:prSet/>
      <dgm:spPr/>
      <dgm:t>
        <a:bodyPr/>
        <a:lstStyle/>
        <a:p>
          <a:endParaRPr lang="en-US"/>
        </a:p>
      </dgm:t>
    </dgm:pt>
    <dgm:pt modelId="{C99440DD-45A8-4F85-9F04-154BFB17CBDC}" type="parTrans" cxnId="{2DF4FEC2-B0A6-424E-A7D9-2C973145CE19}">
      <dgm:prSet/>
      <dgm:spPr/>
      <dgm:t>
        <a:bodyPr/>
        <a:lstStyle/>
        <a:p>
          <a:endParaRPr lang="en-US"/>
        </a:p>
      </dgm:t>
    </dgm:pt>
    <dgm:pt modelId="{2C6A9DAF-9F14-435D-8F6B-FBB72ADA49CC}" type="pres">
      <dgm:prSet presAssocID="{3F6D70CA-911F-4F26-A582-250517CD9D08}" presName="linear" presStyleCnt="0">
        <dgm:presLayoutVars>
          <dgm:animLvl val="lvl"/>
          <dgm:resizeHandles val="exact"/>
        </dgm:presLayoutVars>
      </dgm:prSet>
      <dgm:spPr/>
      <dgm:t>
        <a:bodyPr/>
        <a:lstStyle/>
        <a:p>
          <a:endParaRPr lang="en-US"/>
        </a:p>
      </dgm:t>
    </dgm:pt>
    <dgm:pt modelId="{5171A1C9-39E4-466E-B76E-0CCF8C505EFE}" type="pres">
      <dgm:prSet presAssocID="{03B0B798-9B19-4200-8116-73E94FA218DC}" presName="parentText" presStyleLbl="node1" presStyleIdx="0" presStyleCnt="2" custScaleY="100499" custLinFactY="-8099" custLinFactNeighborX="1137" custLinFactNeighborY="-100000">
        <dgm:presLayoutVars>
          <dgm:chMax val="0"/>
          <dgm:bulletEnabled val="1"/>
        </dgm:presLayoutVars>
      </dgm:prSet>
      <dgm:spPr/>
      <dgm:t>
        <a:bodyPr/>
        <a:lstStyle/>
        <a:p>
          <a:endParaRPr lang="en-US"/>
        </a:p>
      </dgm:t>
    </dgm:pt>
    <dgm:pt modelId="{0975AC16-438F-44B1-8AED-DDB33BF8DA0B}" type="pres">
      <dgm:prSet presAssocID="{91E0BA4A-D2D3-4A5E-BF58-D9FA4082DD1F}" presName="spacer" presStyleCnt="0"/>
      <dgm:spPr/>
    </dgm:pt>
    <dgm:pt modelId="{5425E9D1-9462-49AF-A0EF-3046AC9ED342}" type="pres">
      <dgm:prSet presAssocID="{597FB3CD-9660-44CB-8D0F-693780B23F48}" presName="parentText" presStyleLbl="node1" presStyleIdx="1" presStyleCnt="2" custScaleY="88718" custLinFactNeighborY="-37339">
        <dgm:presLayoutVars>
          <dgm:chMax val="0"/>
          <dgm:bulletEnabled val="1"/>
        </dgm:presLayoutVars>
      </dgm:prSet>
      <dgm:spPr/>
      <dgm:t>
        <a:bodyPr/>
        <a:lstStyle/>
        <a:p>
          <a:endParaRPr lang="en-US"/>
        </a:p>
      </dgm:t>
    </dgm:pt>
  </dgm:ptLst>
  <dgm:cxnLst>
    <dgm:cxn modelId="{2DF4FEC2-B0A6-424E-A7D9-2C973145CE19}" srcId="{3F6D70CA-911F-4F26-A582-250517CD9D08}" destId="{597FB3CD-9660-44CB-8D0F-693780B23F48}" srcOrd="1" destOrd="0" parTransId="{C99440DD-45A8-4F85-9F04-154BFB17CBDC}" sibTransId="{01CFD053-5D29-4955-B2BD-432E353671BD}"/>
    <dgm:cxn modelId="{CFA539BB-A0C7-4AFA-A551-90EDCF77BB56}" type="presOf" srcId="{597FB3CD-9660-44CB-8D0F-693780B23F48}" destId="{5425E9D1-9462-49AF-A0EF-3046AC9ED342}" srcOrd="0" destOrd="0" presId="urn:microsoft.com/office/officeart/2005/8/layout/vList2"/>
    <dgm:cxn modelId="{16093EE7-084B-4F91-90C6-AE2737858E08}" type="presOf" srcId="{3F6D70CA-911F-4F26-A582-250517CD9D08}" destId="{2C6A9DAF-9F14-435D-8F6B-FBB72ADA49CC}" srcOrd="0" destOrd="0" presId="urn:microsoft.com/office/officeart/2005/8/layout/vList2"/>
    <dgm:cxn modelId="{53816B77-2D95-4513-B08E-8CF82CF8ED35}" srcId="{3F6D70CA-911F-4F26-A582-250517CD9D08}" destId="{03B0B798-9B19-4200-8116-73E94FA218DC}" srcOrd="0" destOrd="0" parTransId="{910D6E94-A969-4EB2-893C-54CD8878022F}" sibTransId="{91E0BA4A-D2D3-4A5E-BF58-D9FA4082DD1F}"/>
    <dgm:cxn modelId="{6FB07982-0966-42A7-A9BB-E599B66E1960}" type="presOf" srcId="{03B0B798-9B19-4200-8116-73E94FA218DC}" destId="{5171A1C9-39E4-466E-B76E-0CCF8C505EFE}" srcOrd="0" destOrd="0" presId="urn:microsoft.com/office/officeart/2005/8/layout/vList2"/>
    <dgm:cxn modelId="{A299CF98-B843-47B2-AEE8-FC470B8938BE}" type="presParOf" srcId="{2C6A9DAF-9F14-435D-8F6B-FBB72ADA49CC}" destId="{5171A1C9-39E4-466E-B76E-0CCF8C505EFE}" srcOrd="0" destOrd="0" presId="urn:microsoft.com/office/officeart/2005/8/layout/vList2"/>
    <dgm:cxn modelId="{286AF96C-393C-4AB8-B96C-60464D2C360F}" type="presParOf" srcId="{2C6A9DAF-9F14-435D-8F6B-FBB72ADA49CC}" destId="{0975AC16-438F-44B1-8AED-DDB33BF8DA0B}" srcOrd="1" destOrd="0" presId="urn:microsoft.com/office/officeart/2005/8/layout/vList2"/>
    <dgm:cxn modelId="{44EFB649-C42D-46A2-ADE8-7B70226BBFB1}" type="presParOf" srcId="{2C6A9DAF-9F14-435D-8F6B-FBB72ADA49CC}" destId="{5425E9D1-9462-49AF-A0EF-3046AC9ED342}"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F6D70CA-911F-4F26-A582-250517CD9D08}" type="doc">
      <dgm:prSet loTypeId="urn:microsoft.com/office/officeart/2005/8/layout/vList2" loCatId="list" qsTypeId="urn:microsoft.com/office/officeart/2005/8/quickstyle/3d1" qsCatId="3D" csTypeId="urn:microsoft.com/office/officeart/2005/8/colors/accent2_2" csCatId="accent2" phldr="1"/>
      <dgm:spPr/>
      <dgm:t>
        <a:bodyPr/>
        <a:lstStyle/>
        <a:p>
          <a:endParaRPr lang="en-US"/>
        </a:p>
      </dgm:t>
    </dgm:pt>
    <dgm:pt modelId="{74BF2263-3706-43C2-BBEB-161C7CC06937}">
      <dgm:prSet phldrT="[Text]" custT="1"/>
      <dgm:spPr>
        <a:solidFill>
          <a:srgbClr val="92D050"/>
        </a:solidFill>
      </dgm:spPr>
      <dgm:t>
        <a:bodyPr/>
        <a:lstStyle/>
        <a:p>
          <a:pPr algn="just">
            <a:lnSpc>
              <a:spcPct val="150000"/>
            </a:lnSpc>
            <a:spcAft>
              <a:spcPts val="0"/>
            </a:spcAft>
          </a:pPr>
          <a:r>
            <a:rPr lang="en-US" sz="1200" b="1" dirty="0" smtClean="0">
              <a:latin typeface="Times New Roman" pitchFamily="18" charset="0"/>
              <a:cs typeface="Times New Roman" pitchFamily="18" charset="0"/>
            </a:rPr>
            <a:t>1. THƯỜNG XUYÊN TRUY CẬP WEBSITE TRƯỜNG: </a:t>
          </a:r>
          <a:r>
            <a:rPr lang="en-US" sz="1200" b="1" dirty="0" smtClean="0">
              <a:latin typeface="Times New Roman" pitchFamily="18" charset="0"/>
              <a:cs typeface="Times New Roman" pitchFamily="18" charset="0"/>
              <a:hlinkClick xmlns:r="http://schemas.openxmlformats.org/officeDocument/2006/relationships" r:id="rId1"/>
            </a:rPr>
            <a:t>WWW.UNETI.EDU.VN</a:t>
          </a:r>
          <a:r>
            <a:rPr lang="en-US" sz="1200" b="1" dirty="0" smtClean="0">
              <a:latin typeface="Times New Roman" pitchFamily="18" charset="0"/>
              <a:cs typeface="Times New Roman" pitchFamily="18" charset="0"/>
            </a:rPr>
            <a:t> TRANG CÁ NHÂN THEO         ĐỊA CHỈ: </a:t>
          </a:r>
          <a:r>
            <a:rPr lang="en-US" sz="1200" b="1" dirty="0" smtClean="0">
              <a:latin typeface="Times New Roman" pitchFamily="18" charset="0"/>
              <a:cs typeface="Times New Roman" pitchFamily="18" charset="0"/>
              <a:hlinkClick xmlns:r="http://schemas.openxmlformats.org/officeDocument/2006/relationships" r:id="rId2"/>
            </a:rPr>
            <a:t>WWW.SINHVIEN.UNETI.EDU.VN</a:t>
          </a:r>
          <a:r>
            <a:rPr lang="en-US" sz="1200" b="1" dirty="0" smtClean="0">
              <a:latin typeface="Times New Roman" pitchFamily="18" charset="0"/>
              <a:cs typeface="Times New Roman" pitchFamily="18" charset="0"/>
            </a:rPr>
            <a:t> ĐỂ CẬP NHẬT THÔNG TIN VÀ THỰC HIỆN THEO HƯỚNG DẪN</a:t>
          </a:r>
          <a:endParaRPr lang="en-US" sz="1200" b="1" dirty="0">
            <a:latin typeface="Times New Roman" pitchFamily="18" charset="0"/>
            <a:cs typeface="Times New Roman" pitchFamily="18" charset="0"/>
          </a:endParaRPr>
        </a:p>
      </dgm:t>
    </dgm:pt>
    <dgm:pt modelId="{6E7B18C3-B6CF-4F09-AC75-CCB87E21576B}" type="parTrans" cxnId="{E8E316C8-786B-40A1-A74F-F1B64C2A1F04}">
      <dgm:prSet/>
      <dgm:spPr/>
      <dgm:t>
        <a:bodyPr/>
        <a:lstStyle/>
        <a:p>
          <a:endParaRPr lang="en-US"/>
        </a:p>
      </dgm:t>
    </dgm:pt>
    <dgm:pt modelId="{764FB43E-1AE3-404C-9E63-A9D99F2CE2F3}" type="sibTrans" cxnId="{E8E316C8-786B-40A1-A74F-F1B64C2A1F04}">
      <dgm:prSet/>
      <dgm:spPr/>
      <dgm:t>
        <a:bodyPr/>
        <a:lstStyle/>
        <a:p>
          <a:endParaRPr lang="en-US"/>
        </a:p>
      </dgm:t>
    </dgm:pt>
    <dgm:pt modelId="{597FB3CD-9660-44CB-8D0F-693780B23F48}">
      <dgm:prSet phldrT="[Text]" custT="1"/>
      <dgm:spPr>
        <a:solidFill>
          <a:srgbClr val="92D050"/>
        </a:solidFill>
      </dgm:spPr>
      <dgm:t>
        <a:bodyPr/>
        <a:lstStyle/>
        <a:p>
          <a:pPr algn="l">
            <a:lnSpc>
              <a:spcPct val="150000"/>
            </a:lnSpc>
            <a:spcAft>
              <a:spcPts val="0"/>
            </a:spcAft>
          </a:pPr>
          <a:r>
            <a:rPr lang="en-US" sz="1200" b="1" dirty="0" smtClean="0">
              <a:latin typeface="Times New Roman" pitchFamily="18" charset="0"/>
              <a:cs typeface="Times New Roman" pitchFamily="18" charset="0"/>
            </a:rPr>
            <a:t>2. HỆ THỐNG CÁC FANPAGES, NHÓM,… CỦA ĐƠN VỊ, TỔ ĐỘI, CLB, KHOA,…CỦA NHÀ TRƯỜNG ĐỂ CẬP NHẬT THÔNG TIN 1 CÁCH ĐẦY ĐỦ, CHÍNH XÁC</a:t>
          </a:r>
          <a:endParaRPr lang="en-US" sz="1200" b="1" dirty="0">
            <a:latin typeface="Times New Roman" pitchFamily="18" charset="0"/>
            <a:cs typeface="Times New Roman" pitchFamily="18" charset="0"/>
          </a:endParaRPr>
        </a:p>
      </dgm:t>
    </dgm:pt>
    <dgm:pt modelId="{C99440DD-45A8-4F85-9F04-154BFB17CBDC}" type="parTrans" cxnId="{2DF4FEC2-B0A6-424E-A7D9-2C973145CE19}">
      <dgm:prSet/>
      <dgm:spPr/>
      <dgm:t>
        <a:bodyPr/>
        <a:lstStyle/>
        <a:p>
          <a:endParaRPr lang="en-US"/>
        </a:p>
      </dgm:t>
    </dgm:pt>
    <dgm:pt modelId="{01CFD053-5D29-4955-B2BD-432E353671BD}" type="sibTrans" cxnId="{2DF4FEC2-B0A6-424E-A7D9-2C973145CE19}">
      <dgm:prSet/>
      <dgm:spPr/>
      <dgm:t>
        <a:bodyPr/>
        <a:lstStyle/>
        <a:p>
          <a:endParaRPr lang="en-US"/>
        </a:p>
      </dgm:t>
    </dgm:pt>
    <dgm:pt modelId="{03B0B798-9B19-4200-8116-73E94FA218DC}">
      <dgm:prSet phldrT="[Text]" custT="1"/>
      <dgm:spPr>
        <a:solidFill>
          <a:srgbClr val="FFC000"/>
        </a:solidFill>
      </dgm:spPr>
      <dgm:t>
        <a:bodyPr/>
        <a:lstStyle/>
        <a:p>
          <a:pPr algn="ctr">
            <a:lnSpc>
              <a:spcPct val="150000"/>
            </a:lnSpc>
          </a:pPr>
          <a:r>
            <a:rPr lang="en-US" sz="2000" b="1" dirty="0" smtClean="0">
              <a:solidFill>
                <a:schemeClr val="bg1"/>
              </a:solidFill>
              <a:latin typeface="Times New Roman" pitchFamily="18" charset="0"/>
              <a:cs typeface="Times New Roman" pitchFamily="18" charset="0"/>
            </a:rPr>
            <a:t>VÌ VẬY, ĐỂ CẬP NHẬT THÔNG TIN ĐẦY ĐỦ, CHÍNH XÁC       TỪ NHÀ TRƯỜNG ĐỀ NGHỊ CÁC EM:</a:t>
          </a:r>
          <a:endParaRPr lang="en-US" sz="2000" dirty="0">
            <a:latin typeface="Times New Roman" pitchFamily="18" charset="0"/>
            <a:cs typeface="Times New Roman" pitchFamily="18" charset="0"/>
          </a:endParaRPr>
        </a:p>
      </dgm:t>
    </dgm:pt>
    <dgm:pt modelId="{91E0BA4A-D2D3-4A5E-BF58-D9FA4082DD1F}" type="sibTrans" cxnId="{53816B77-2D95-4513-B08E-8CF82CF8ED35}">
      <dgm:prSet/>
      <dgm:spPr/>
      <dgm:t>
        <a:bodyPr/>
        <a:lstStyle/>
        <a:p>
          <a:endParaRPr lang="en-US"/>
        </a:p>
      </dgm:t>
    </dgm:pt>
    <dgm:pt modelId="{910D6E94-A969-4EB2-893C-54CD8878022F}" type="parTrans" cxnId="{53816B77-2D95-4513-B08E-8CF82CF8ED35}">
      <dgm:prSet/>
      <dgm:spPr/>
      <dgm:t>
        <a:bodyPr/>
        <a:lstStyle/>
        <a:p>
          <a:endParaRPr lang="en-US"/>
        </a:p>
      </dgm:t>
    </dgm:pt>
    <dgm:pt modelId="{2C6A9DAF-9F14-435D-8F6B-FBB72ADA49CC}" type="pres">
      <dgm:prSet presAssocID="{3F6D70CA-911F-4F26-A582-250517CD9D08}" presName="linear" presStyleCnt="0">
        <dgm:presLayoutVars>
          <dgm:animLvl val="lvl"/>
          <dgm:resizeHandles val="exact"/>
        </dgm:presLayoutVars>
      </dgm:prSet>
      <dgm:spPr/>
      <dgm:t>
        <a:bodyPr/>
        <a:lstStyle/>
        <a:p>
          <a:endParaRPr lang="en-US"/>
        </a:p>
      </dgm:t>
    </dgm:pt>
    <dgm:pt modelId="{5171A1C9-39E4-466E-B76E-0CCF8C505EFE}" type="pres">
      <dgm:prSet presAssocID="{03B0B798-9B19-4200-8116-73E94FA218DC}" presName="parentText" presStyleLbl="node1" presStyleIdx="0" presStyleCnt="3" custScaleY="89457" custLinFactNeighborY="-5242">
        <dgm:presLayoutVars>
          <dgm:chMax val="0"/>
          <dgm:bulletEnabled val="1"/>
        </dgm:presLayoutVars>
      </dgm:prSet>
      <dgm:spPr/>
      <dgm:t>
        <a:bodyPr/>
        <a:lstStyle/>
        <a:p>
          <a:endParaRPr lang="en-US"/>
        </a:p>
      </dgm:t>
    </dgm:pt>
    <dgm:pt modelId="{0975AC16-438F-44B1-8AED-DDB33BF8DA0B}" type="pres">
      <dgm:prSet presAssocID="{91E0BA4A-D2D3-4A5E-BF58-D9FA4082DD1F}" presName="spacer" presStyleCnt="0"/>
      <dgm:spPr/>
    </dgm:pt>
    <dgm:pt modelId="{19F42E92-C505-466E-A74A-07EE42F9C652}" type="pres">
      <dgm:prSet presAssocID="{74BF2263-3706-43C2-BBEB-161C7CC06937}" presName="parentText" presStyleLbl="node1" presStyleIdx="1" presStyleCnt="3" custScaleY="56487" custLinFactNeighborY="-44785">
        <dgm:presLayoutVars>
          <dgm:chMax val="0"/>
          <dgm:bulletEnabled val="1"/>
        </dgm:presLayoutVars>
      </dgm:prSet>
      <dgm:spPr/>
      <dgm:t>
        <a:bodyPr/>
        <a:lstStyle/>
        <a:p>
          <a:endParaRPr lang="en-US"/>
        </a:p>
      </dgm:t>
    </dgm:pt>
    <dgm:pt modelId="{13FA5460-9950-4AC8-9084-42D9C50A08D0}" type="pres">
      <dgm:prSet presAssocID="{764FB43E-1AE3-404C-9E63-A9D99F2CE2F3}" presName="spacer" presStyleCnt="0"/>
      <dgm:spPr/>
    </dgm:pt>
    <dgm:pt modelId="{5425E9D1-9462-49AF-A0EF-3046AC9ED342}" type="pres">
      <dgm:prSet presAssocID="{597FB3CD-9660-44CB-8D0F-693780B23F48}" presName="parentText" presStyleLbl="node1" presStyleIdx="2" presStyleCnt="3" custScaleY="57100" custLinFactNeighborY="-74677">
        <dgm:presLayoutVars>
          <dgm:chMax val="0"/>
          <dgm:bulletEnabled val="1"/>
        </dgm:presLayoutVars>
      </dgm:prSet>
      <dgm:spPr/>
      <dgm:t>
        <a:bodyPr/>
        <a:lstStyle/>
        <a:p>
          <a:endParaRPr lang="en-US"/>
        </a:p>
      </dgm:t>
    </dgm:pt>
  </dgm:ptLst>
  <dgm:cxnLst>
    <dgm:cxn modelId="{53816B77-2D95-4513-B08E-8CF82CF8ED35}" srcId="{3F6D70CA-911F-4F26-A582-250517CD9D08}" destId="{03B0B798-9B19-4200-8116-73E94FA218DC}" srcOrd="0" destOrd="0" parTransId="{910D6E94-A969-4EB2-893C-54CD8878022F}" sibTransId="{91E0BA4A-D2D3-4A5E-BF58-D9FA4082DD1F}"/>
    <dgm:cxn modelId="{16093EE7-084B-4F91-90C6-AE2737858E08}" type="presOf" srcId="{3F6D70CA-911F-4F26-A582-250517CD9D08}" destId="{2C6A9DAF-9F14-435D-8F6B-FBB72ADA49CC}" srcOrd="0" destOrd="0" presId="urn:microsoft.com/office/officeart/2005/8/layout/vList2"/>
    <dgm:cxn modelId="{2DF4FEC2-B0A6-424E-A7D9-2C973145CE19}" srcId="{3F6D70CA-911F-4F26-A582-250517CD9D08}" destId="{597FB3CD-9660-44CB-8D0F-693780B23F48}" srcOrd="2" destOrd="0" parTransId="{C99440DD-45A8-4F85-9F04-154BFB17CBDC}" sibTransId="{01CFD053-5D29-4955-B2BD-432E353671BD}"/>
    <dgm:cxn modelId="{CFA539BB-A0C7-4AFA-A551-90EDCF77BB56}" type="presOf" srcId="{597FB3CD-9660-44CB-8D0F-693780B23F48}" destId="{5425E9D1-9462-49AF-A0EF-3046AC9ED342}" srcOrd="0" destOrd="0" presId="urn:microsoft.com/office/officeart/2005/8/layout/vList2"/>
    <dgm:cxn modelId="{9B03E40D-8E65-4D4D-9408-8DB1C5F5E077}" type="presOf" srcId="{74BF2263-3706-43C2-BBEB-161C7CC06937}" destId="{19F42E92-C505-466E-A74A-07EE42F9C652}" srcOrd="0" destOrd="0" presId="urn:microsoft.com/office/officeart/2005/8/layout/vList2"/>
    <dgm:cxn modelId="{E8E316C8-786B-40A1-A74F-F1B64C2A1F04}" srcId="{3F6D70CA-911F-4F26-A582-250517CD9D08}" destId="{74BF2263-3706-43C2-BBEB-161C7CC06937}" srcOrd="1" destOrd="0" parTransId="{6E7B18C3-B6CF-4F09-AC75-CCB87E21576B}" sibTransId="{764FB43E-1AE3-404C-9E63-A9D99F2CE2F3}"/>
    <dgm:cxn modelId="{6FB07982-0966-42A7-A9BB-E599B66E1960}" type="presOf" srcId="{03B0B798-9B19-4200-8116-73E94FA218DC}" destId="{5171A1C9-39E4-466E-B76E-0CCF8C505EFE}" srcOrd="0" destOrd="0" presId="urn:microsoft.com/office/officeart/2005/8/layout/vList2"/>
    <dgm:cxn modelId="{A299CF98-B843-47B2-AEE8-FC470B8938BE}" type="presParOf" srcId="{2C6A9DAF-9F14-435D-8F6B-FBB72ADA49CC}" destId="{5171A1C9-39E4-466E-B76E-0CCF8C505EFE}" srcOrd="0" destOrd="0" presId="urn:microsoft.com/office/officeart/2005/8/layout/vList2"/>
    <dgm:cxn modelId="{286AF96C-393C-4AB8-B96C-60464D2C360F}" type="presParOf" srcId="{2C6A9DAF-9F14-435D-8F6B-FBB72ADA49CC}" destId="{0975AC16-438F-44B1-8AED-DDB33BF8DA0B}" srcOrd="1" destOrd="0" presId="urn:microsoft.com/office/officeart/2005/8/layout/vList2"/>
    <dgm:cxn modelId="{234A5B95-66BF-45DA-9F40-AA76D9BB0CF6}" type="presParOf" srcId="{2C6A9DAF-9F14-435D-8F6B-FBB72ADA49CC}" destId="{19F42E92-C505-466E-A74A-07EE42F9C652}" srcOrd="2" destOrd="0" presId="urn:microsoft.com/office/officeart/2005/8/layout/vList2"/>
    <dgm:cxn modelId="{9690B9DF-1EB2-4AFE-A771-DFD202B83018}" type="presParOf" srcId="{2C6A9DAF-9F14-435D-8F6B-FBB72ADA49CC}" destId="{13FA5460-9950-4AC8-9084-42D9C50A08D0}" srcOrd="3" destOrd="0" presId="urn:microsoft.com/office/officeart/2005/8/layout/vList2"/>
    <dgm:cxn modelId="{44EFB649-C42D-46A2-ADE8-7B70226BBFB1}" type="presParOf" srcId="{2C6A9DAF-9F14-435D-8F6B-FBB72ADA49CC}" destId="{5425E9D1-9462-49AF-A0EF-3046AC9ED342}"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F6D70CA-911F-4F26-A582-250517CD9D08}" type="doc">
      <dgm:prSet loTypeId="urn:microsoft.com/office/officeart/2005/8/layout/chevron2" loCatId="list" qsTypeId="urn:microsoft.com/office/officeart/2005/8/quickstyle/simple1" qsCatId="simple" csTypeId="urn:microsoft.com/office/officeart/2005/8/colors/colorful1#1" csCatId="colorful" phldr="1"/>
      <dgm:spPr/>
      <dgm:t>
        <a:bodyPr/>
        <a:lstStyle/>
        <a:p>
          <a:endParaRPr lang="en-US"/>
        </a:p>
      </dgm:t>
    </dgm:pt>
    <dgm:pt modelId="{03B0B798-9B19-4200-8116-73E94FA218DC}">
      <dgm:prSet phldrT="[Text]" custT="1"/>
      <dgm:spPr/>
      <dgm:t>
        <a:bodyPr anchor="ctr" anchorCtr="0"/>
        <a:lstStyle/>
        <a:p>
          <a:pPr algn="just">
            <a:lnSpc>
              <a:spcPct val="150000"/>
            </a:lnSpc>
          </a:pPr>
          <a:r>
            <a:rPr lang="en-US" sz="1600" b="1" i="0" dirty="0">
              <a:latin typeface="Arial" panose="020B0604020202020204" pitchFamily="34" charset="0"/>
              <a:cs typeface="Arial" panose="020B0604020202020204" pitchFamily="34" charset="0"/>
            </a:rPr>
            <a:t>       1</a:t>
          </a:r>
        </a:p>
      </dgm:t>
    </dgm:pt>
    <dgm:pt modelId="{910D6E94-A969-4EB2-893C-54CD8878022F}" type="parTrans" cxnId="{53816B77-2D95-4513-B08E-8CF82CF8ED35}">
      <dgm:prSet/>
      <dgm:spPr/>
      <dgm:t>
        <a:bodyPr/>
        <a:lstStyle/>
        <a:p>
          <a:endParaRPr lang="en-US"/>
        </a:p>
      </dgm:t>
    </dgm:pt>
    <dgm:pt modelId="{91E0BA4A-D2D3-4A5E-BF58-D9FA4082DD1F}" type="sibTrans" cxnId="{53816B77-2D95-4513-B08E-8CF82CF8ED35}">
      <dgm:prSet/>
      <dgm:spPr/>
      <dgm:t>
        <a:bodyPr/>
        <a:lstStyle/>
        <a:p>
          <a:endParaRPr lang="en-US"/>
        </a:p>
      </dgm:t>
    </dgm:pt>
    <dgm:pt modelId="{56EEA320-A466-4793-860C-B62DAB7EC797}">
      <dgm:prSet custT="1"/>
      <dgm:spPr/>
      <dgm:t>
        <a:bodyPr/>
        <a:lstStyle/>
        <a:p>
          <a:pPr algn="just">
            <a:lnSpc>
              <a:spcPct val="150000"/>
            </a:lnSpc>
          </a:pPr>
          <a:r>
            <a:rPr lang="en-US" sz="1600" b="1" dirty="0">
              <a:latin typeface="Arial" panose="020B0604020202020204" pitchFamily="34" charset="0"/>
              <a:cs typeface="Arial" panose="020B0604020202020204" pitchFamily="34" charset="0"/>
            </a:rPr>
            <a:t>        2</a:t>
          </a:r>
        </a:p>
      </dgm:t>
    </dgm:pt>
    <dgm:pt modelId="{0FBC9F00-C939-4018-978B-7ADED49F7A12}" type="sibTrans" cxnId="{FB434C3F-AF7B-41D4-B664-1E0CB682B3A0}">
      <dgm:prSet/>
      <dgm:spPr/>
      <dgm:t>
        <a:bodyPr/>
        <a:lstStyle/>
        <a:p>
          <a:endParaRPr lang="en-US"/>
        </a:p>
      </dgm:t>
    </dgm:pt>
    <dgm:pt modelId="{EC425D3F-FD5A-42DC-A52C-4E6C478ADA3C}" type="parTrans" cxnId="{FB434C3F-AF7B-41D4-B664-1E0CB682B3A0}">
      <dgm:prSet/>
      <dgm:spPr/>
      <dgm:t>
        <a:bodyPr/>
        <a:lstStyle/>
        <a:p>
          <a:endParaRPr lang="en-US"/>
        </a:p>
      </dgm:t>
    </dgm:pt>
    <dgm:pt modelId="{5A723DDD-B76D-46A4-99F5-E7C1C6EB16D5}">
      <dgm:prSet custT="1"/>
      <dgm:spPr/>
      <dgm:t>
        <a:bodyPr/>
        <a:lstStyle/>
        <a:p>
          <a:pPr algn="just">
            <a:lnSpc>
              <a:spcPct val="150000"/>
            </a:lnSpc>
          </a:pPr>
          <a:r>
            <a:rPr lang="en-US" sz="1600" b="1" dirty="0">
              <a:latin typeface="Arial" panose="020B0604020202020204" pitchFamily="34" charset="0"/>
              <a:cs typeface="Arial" panose="020B0604020202020204" pitchFamily="34" charset="0"/>
            </a:rPr>
            <a:t>        3</a:t>
          </a:r>
        </a:p>
      </dgm:t>
    </dgm:pt>
    <dgm:pt modelId="{EB973891-0E06-4934-BAC3-B7C0598CEFA0}" type="parTrans" cxnId="{894B7D61-C745-4760-8FB7-F8FAAF67D68B}">
      <dgm:prSet/>
      <dgm:spPr/>
      <dgm:t>
        <a:bodyPr/>
        <a:lstStyle/>
        <a:p>
          <a:endParaRPr lang="en-US"/>
        </a:p>
      </dgm:t>
    </dgm:pt>
    <dgm:pt modelId="{C37DC410-E64F-47D7-86F9-E13CA392AFE5}" type="sibTrans" cxnId="{894B7D61-C745-4760-8FB7-F8FAAF67D68B}">
      <dgm:prSet/>
      <dgm:spPr/>
      <dgm:t>
        <a:bodyPr/>
        <a:lstStyle/>
        <a:p>
          <a:endParaRPr lang="en-US"/>
        </a:p>
      </dgm:t>
    </dgm:pt>
    <dgm:pt modelId="{35076B4E-707A-44A6-9D88-C3A52C4C251B}">
      <dgm:prSet custT="1"/>
      <dgm:spPr/>
      <dgm:t>
        <a:bodyPr/>
        <a:lstStyle/>
        <a:p>
          <a:pPr algn="l"/>
          <a:r>
            <a:rPr lang="en-US" sz="2400" b="0" i="0" dirty="0" smtClean="0">
              <a:latin typeface="Times New Roman" pitchFamily="18" charset="0"/>
              <a:cs typeface="Times New Roman" pitchFamily="18" charset="0"/>
            </a:rPr>
            <a:t>Email sv.phongctsv@uneti.edu.vn</a:t>
          </a:r>
          <a:endParaRPr lang="en-US" sz="1400" dirty="0">
            <a:latin typeface="Times New Roman" pitchFamily="18" charset="0"/>
            <a:cs typeface="Times New Roman" pitchFamily="18" charset="0"/>
          </a:endParaRPr>
        </a:p>
      </dgm:t>
    </dgm:pt>
    <dgm:pt modelId="{AF9E9FB3-823C-46E0-BF84-7D32DBEB45F6}" type="parTrans" cxnId="{8AB93741-0924-41E5-8E5A-3B44DAE3403F}">
      <dgm:prSet/>
      <dgm:spPr/>
      <dgm:t>
        <a:bodyPr/>
        <a:lstStyle/>
        <a:p>
          <a:endParaRPr lang="en-US"/>
        </a:p>
      </dgm:t>
    </dgm:pt>
    <dgm:pt modelId="{7C86AEDC-2C26-49F4-BC9A-09922B21F4AE}" type="sibTrans" cxnId="{8AB93741-0924-41E5-8E5A-3B44DAE3403F}">
      <dgm:prSet/>
      <dgm:spPr/>
      <dgm:t>
        <a:bodyPr/>
        <a:lstStyle/>
        <a:p>
          <a:endParaRPr lang="en-US"/>
        </a:p>
      </dgm:t>
    </dgm:pt>
    <dgm:pt modelId="{2F4C09CE-5275-477B-A6BA-A4A8353053E1}">
      <dgm:prSet custT="1"/>
      <dgm:spPr/>
      <dgm:t>
        <a:bodyPr/>
        <a:lstStyle/>
        <a:p>
          <a:pPr algn="l"/>
          <a:r>
            <a:rPr lang="en-US" sz="2400" b="0" i="0" dirty="0" smtClean="0">
              <a:latin typeface="Times New Roman" pitchFamily="18" charset="0"/>
              <a:cs typeface="Times New Roman" pitchFamily="18" charset="0"/>
              <a:hlinkClick xmlns:r="http://schemas.openxmlformats.org/officeDocument/2006/relationships" r:id="rId1"/>
            </a:rPr>
            <a:t>https://www.facebook.com/CTSV.UNETI</a:t>
          </a:r>
          <a:endParaRPr lang="en-US" sz="2500" b="0" i="0" dirty="0">
            <a:latin typeface="Times New Roman" pitchFamily="18" charset="0"/>
            <a:cs typeface="Times New Roman" pitchFamily="18" charset="0"/>
          </a:endParaRPr>
        </a:p>
      </dgm:t>
    </dgm:pt>
    <dgm:pt modelId="{80CC1174-5CA0-4E5E-8485-00FE0F789031}" type="parTrans" cxnId="{806E0143-024B-4165-B726-1635061A13E9}">
      <dgm:prSet/>
      <dgm:spPr/>
      <dgm:t>
        <a:bodyPr/>
        <a:lstStyle/>
        <a:p>
          <a:endParaRPr lang="en-US"/>
        </a:p>
      </dgm:t>
    </dgm:pt>
    <dgm:pt modelId="{AE612B55-EA2F-458C-9C61-A3A8CCB6F509}" type="sibTrans" cxnId="{806E0143-024B-4165-B726-1635061A13E9}">
      <dgm:prSet/>
      <dgm:spPr/>
      <dgm:t>
        <a:bodyPr/>
        <a:lstStyle/>
        <a:p>
          <a:endParaRPr lang="en-US"/>
        </a:p>
      </dgm:t>
    </dgm:pt>
    <dgm:pt modelId="{13411926-DBAC-4892-A00B-770B6BB2130E}">
      <dgm:prSet custT="1"/>
      <dgm:spPr/>
      <dgm:t>
        <a:bodyPr/>
        <a:lstStyle/>
        <a:p>
          <a:r>
            <a:rPr lang="en-US" sz="2400" dirty="0">
              <a:latin typeface="Times New Roman" pitchFamily="18" charset="0"/>
              <a:cs typeface="Times New Roman" pitchFamily="18" charset="0"/>
            </a:rPr>
            <a:t>Phòng Zoom mã ID: 93473163890 pass:uneti  </a:t>
          </a:r>
        </a:p>
      </dgm:t>
    </dgm:pt>
    <dgm:pt modelId="{B15D34DD-F78D-450A-B13B-D8246AD790D0}" type="parTrans" cxnId="{31AD17A9-A5DF-474C-A60A-E1641203D3D5}">
      <dgm:prSet/>
      <dgm:spPr/>
      <dgm:t>
        <a:bodyPr/>
        <a:lstStyle/>
        <a:p>
          <a:endParaRPr lang="en-US"/>
        </a:p>
      </dgm:t>
    </dgm:pt>
    <dgm:pt modelId="{4D81DCB6-E9A3-43CA-A484-BD0C0785EB7D}" type="sibTrans" cxnId="{31AD17A9-A5DF-474C-A60A-E1641203D3D5}">
      <dgm:prSet/>
      <dgm:spPr/>
      <dgm:t>
        <a:bodyPr/>
        <a:lstStyle/>
        <a:p>
          <a:endParaRPr lang="en-US"/>
        </a:p>
      </dgm:t>
    </dgm:pt>
    <dgm:pt modelId="{37421EB0-B38C-43BA-9639-9D70CB853493}" type="pres">
      <dgm:prSet presAssocID="{3F6D70CA-911F-4F26-A582-250517CD9D08}" presName="linearFlow" presStyleCnt="0">
        <dgm:presLayoutVars>
          <dgm:dir/>
          <dgm:animLvl val="lvl"/>
          <dgm:resizeHandles val="exact"/>
        </dgm:presLayoutVars>
      </dgm:prSet>
      <dgm:spPr/>
      <dgm:t>
        <a:bodyPr/>
        <a:lstStyle/>
        <a:p>
          <a:endParaRPr lang="en-US"/>
        </a:p>
      </dgm:t>
    </dgm:pt>
    <dgm:pt modelId="{F78126DA-3DD7-4B85-BECD-256C29DA28FE}" type="pres">
      <dgm:prSet presAssocID="{03B0B798-9B19-4200-8116-73E94FA218DC}" presName="composite" presStyleCnt="0"/>
      <dgm:spPr/>
    </dgm:pt>
    <dgm:pt modelId="{1EA54284-8C0A-4809-9A7F-DCC6473FDE39}" type="pres">
      <dgm:prSet presAssocID="{03B0B798-9B19-4200-8116-73E94FA218DC}" presName="parentText" presStyleLbl="alignNode1" presStyleIdx="0" presStyleCnt="3" custLinFactNeighborY="-22786">
        <dgm:presLayoutVars>
          <dgm:chMax val="1"/>
          <dgm:bulletEnabled val="1"/>
        </dgm:presLayoutVars>
      </dgm:prSet>
      <dgm:spPr/>
      <dgm:t>
        <a:bodyPr/>
        <a:lstStyle/>
        <a:p>
          <a:endParaRPr lang="en-US"/>
        </a:p>
      </dgm:t>
    </dgm:pt>
    <dgm:pt modelId="{82BF80FC-91D3-4443-82DF-63AC7409D963}" type="pres">
      <dgm:prSet presAssocID="{03B0B798-9B19-4200-8116-73E94FA218DC}" presName="descendantText" presStyleLbl="alignAcc1" presStyleIdx="0" presStyleCnt="3">
        <dgm:presLayoutVars>
          <dgm:bulletEnabled val="1"/>
        </dgm:presLayoutVars>
      </dgm:prSet>
      <dgm:spPr/>
      <dgm:t>
        <a:bodyPr/>
        <a:lstStyle/>
        <a:p>
          <a:endParaRPr lang="en-US"/>
        </a:p>
      </dgm:t>
    </dgm:pt>
    <dgm:pt modelId="{7025E4A1-DEF9-4213-8022-2A14A114C322}" type="pres">
      <dgm:prSet presAssocID="{91E0BA4A-D2D3-4A5E-BF58-D9FA4082DD1F}" presName="sp" presStyleCnt="0"/>
      <dgm:spPr/>
    </dgm:pt>
    <dgm:pt modelId="{0F0D01A4-E7D4-4162-8E55-B56E8A060763}" type="pres">
      <dgm:prSet presAssocID="{56EEA320-A466-4793-860C-B62DAB7EC797}" presName="composite" presStyleCnt="0"/>
      <dgm:spPr/>
    </dgm:pt>
    <dgm:pt modelId="{20CA7BE3-0FF8-4C15-B979-83EBBDD6BF40}" type="pres">
      <dgm:prSet presAssocID="{56EEA320-A466-4793-860C-B62DAB7EC797}" presName="parentText" presStyleLbl="alignNode1" presStyleIdx="1" presStyleCnt="3">
        <dgm:presLayoutVars>
          <dgm:chMax val="1"/>
          <dgm:bulletEnabled val="1"/>
        </dgm:presLayoutVars>
      </dgm:prSet>
      <dgm:spPr/>
      <dgm:t>
        <a:bodyPr/>
        <a:lstStyle/>
        <a:p>
          <a:endParaRPr lang="en-US"/>
        </a:p>
      </dgm:t>
    </dgm:pt>
    <dgm:pt modelId="{4319E0D6-E753-458B-9AD6-55DFC3C71A77}" type="pres">
      <dgm:prSet presAssocID="{56EEA320-A466-4793-860C-B62DAB7EC797}" presName="descendantText" presStyleLbl="alignAcc1" presStyleIdx="1" presStyleCnt="3" custLinFactNeighborX="-365" custLinFactNeighborY="-2057">
        <dgm:presLayoutVars>
          <dgm:bulletEnabled val="1"/>
        </dgm:presLayoutVars>
      </dgm:prSet>
      <dgm:spPr/>
      <dgm:t>
        <a:bodyPr/>
        <a:lstStyle/>
        <a:p>
          <a:endParaRPr lang="en-US"/>
        </a:p>
      </dgm:t>
    </dgm:pt>
    <dgm:pt modelId="{401B042A-21CA-4574-90D4-49C17FCEC510}" type="pres">
      <dgm:prSet presAssocID="{0FBC9F00-C939-4018-978B-7ADED49F7A12}" presName="sp" presStyleCnt="0"/>
      <dgm:spPr/>
    </dgm:pt>
    <dgm:pt modelId="{9AB904AD-A60E-46BF-8CED-4C016EC7D92E}" type="pres">
      <dgm:prSet presAssocID="{5A723DDD-B76D-46A4-99F5-E7C1C6EB16D5}" presName="composite" presStyleCnt="0"/>
      <dgm:spPr/>
    </dgm:pt>
    <dgm:pt modelId="{40CDCE26-48E2-4040-87B2-219F0B2C7D49}" type="pres">
      <dgm:prSet presAssocID="{5A723DDD-B76D-46A4-99F5-E7C1C6EB16D5}" presName="parentText" presStyleLbl="alignNode1" presStyleIdx="2" presStyleCnt="3">
        <dgm:presLayoutVars>
          <dgm:chMax val="1"/>
          <dgm:bulletEnabled val="1"/>
        </dgm:presLayoutVars>
      </dgm:prSet>
      <dgm:spPr/>
      <dgm:t>
        <a:bodyPr/>
        <a:lstStyle/>
        <a:p>
          <a:endParaRPr lang="en-US"/>
        </a:p>
      </dgm:t>
    </dgm:pt>
    <dgm:pt modelId="{0738E1B0-5CC1-42D9-BD23-3D033D531A7A}" type="pres">
      <dgm:prSet presAssocID="{5A723DDD-B76D-46A4-99F5-E7C1C6EB16D5}" presName="descendantText" presStyleLbl="alignAcc1" presStyleIdx="2" presStyleCnt="3">
        <dgm:presLayoutVars>
          <dgm:bulletEnabled val="1"/>
        </dgm:presLayoutVars>
      </dgm:prSet>
      <dgm:spPr/>
      <dgm:t>
        <a:bodyPr/>
        <a:lstStyle/>
        <a:p>
          <a:endParaRPr lang="en-US"/>
        </a:p>
      </dgm:t>
    </dgm:pt>
  </dgm:ptLst>
  <dgm:cxnLst>
    <dgm:cxn modelId="{9A6B6FDD-B261-4402-8E7D-D9A093170C7B}" type="presOf" srcId="{3F6D70CA-911F-4F26-A582-250517CD9D08}" destId="{37421EB0-B38C-43BA-9639-9D70CB853493}" srcOrd="0" destOrd="0" presId="urn:microsoft.com/office/officeart/2005/8/layout/chevron2"/>
    <dgm:cxn modelId="{21B273E1-AD9D-484E-9F45-61494220C65C}" type="presOf" srcId="{2F4C09CE-5275-477B-A6BA-A4A8353053E1}" destId="{4319E0D6-E753-458B-9AD6-55DFC3C71A77}" srcOrd="0" destOrd="0" presId="urn:microsoft.com/office/officeart/2005/8/layout/chevron2"/>
    <dgm:cxn modelId="{53816B77-2D95-4513-B08E-8CF82CF8ED35}" srcId="{3F6D70CA-911F-4F26-A582-250517CD9D08}" destId="{03B0B798-9B19-4200-8116-73E94FA218DC}" srcOrd="0" destOrd="0" parTransId="{910D6E94-A969-4EB2-893C-54CD8878022F}" sibTransId="{91E0BA4A-D2D3-4A5E-BF58-D9FA4082DD1F}"/>
    <dgm:cxn modelId="{22E1D39C-37DF-4192-8BD8-6A299CB3BC63}" type="presOf" srcId="{56EEA320-A466-4793-860C-B62DAB7EC797}" destId="{20CA7BE3-0FF8-4C15-B979-83EBBDD6BF40}" srcOrd="0" destOrd="0" presId="urn:microsoft.com/office/officeart/2005/8/layout/chevron2"/>
    <dgm:cxn modelId="{FB434C3F-AF7B-41D4-B664-1E0CB682B3A0}" srcId="{3F6D70CA-911F-4F26-A582-250517CD9D08}" destId="{56EEA320-A466-4793-860C-B62DAB7EC797}" srcOrd="1" destOrd="0" parTransId="{EC425D3F-FD5A-42DC-A52C-4E6C478ADA3C}" sibTransId="{0FBC9F00-C939-4018-978B-7ADED49F7A12}"/>
    <dgm:cxn modelId="{8AB93741-0924-41E5-8E5A-3B44DAE3403F}" srcId="{03B0B798-9B19-4200-8116-73E94FA218DC}" destId="{35076B4E-707A-44A6-9D88-C3A52C4C251B}" srcOrd="0" destOrd="0" parTransId="{AF9E9FB3-823C-46E0-BF84-7D32DBEB45F6}" sibTransId="{7C86AEDC-2C26-49F4-BC9A-09922B21F4AE}"/>
    <dgm:cxn modelId="{7B9A8795-AC80-4CCF-A6AA-D7999C046517}" type="presOf" srcId="{13411926-DBAC-4892-A00B-770B6BB2130E}" destId="{0738E1B0-5CC1-42D9-BD23-3D033D531A7A}" srcOrd="0" destOrd="0" presId="urn:microsoft.com/office/officeart/2005/8/layout/chevron2"/>
    <dgm:cxn modelId="{64F3506A-A15C-4011-AA2C-57134BB9611E}" type="presOf" srcId="{35076B4E-707A-44A6-9D88-C3A52C4C251B}" destId="{82BF80FC-91D3-4443-82DF-63AC7409D963}" srcOrd="0" destOrd="0" presId="urn:microsoft.com/office/officeart/2005/8/layout/chevron2"/>
    <dgm:cxn modelId="{CA9BFBC7-A066-449A-9A92-BFE2714C9445}" type="presOf" srcId="{5A723DDD-B76D-46A4-99F5-E7C1C6EB16D5}" destId="{40CDCE26-48E2-4040-87B2-219F0B2C7D49}" srcOrd="0" destOrd="0" presId="urn:microsoft.com/office/officeart/2005/8/layout/chevron2"/>
    <dgm:cxn modelId="{31AD17A9-A5DF-474C-A60A-E1641203D3D5}" srcId="{5A723DDD-B76D-46A4-99F5-E7C1C6EB16D5}" destId="{13411926-DBAC-4892-A00B-770B6BB2130E}" srcOrd="0" destOrd="0" parTransId="{B15D34DD-F78D-450A-B13B-D8246AD790D0}" sibTransId="{4D81DCB6-E9A3-43CA-A484-BD0C0785EB7D}"/>
    <dgm:cxn modelId="{806E0143-024B-4165-B726-1635061A13E9}" srcId="{56EEA320-A466-4793-860C-B62DAB7EC797}" destId="{2F4C09CE-5275-477B-A6BA-A4A8353053E1}" srcOrd="0" destOrd="0" parTransId="{80CC1174-5CA0-4E5E-8485-00FE0F789031}" sibTransId="{AE612B55-EA2F-458C-9C61-A3A8CCB6F509}"/>
    <dgm:cxn modelId="{894B7D61-C745-4760-8FB7-F8FAAF67D68B}" srcId="{3F6D70CA-911F-4F26-A582-250517CD9D08}" destId="{5A723DDD-B76D-46A4-99F5-E7C1C6EB16D5}" srcOrd="2" destOrd="0" parTransId="{EB973891-0E06-4934-BAC3-B7C0598CEFA0}" sibTransId="{C37DC410-E64F-47D7-86F9-E13CA392AFE5}"/>
    <dgm:cxn modelId="{F28D671D-0D11-4DBD-9B63-83F064FE078E}" type="presOf" srcId="{03B0B798-9B19-4200-8116-73E94FA218DC}" destId="{1EA54284-8C0A-4809-9A7F-DCC6473FDE39}" srcOrd="0" destOrd="0" presId="urn:microsoft.com/office/officeart/2005/8/layout/chevron2"/>
    <dgm:cxn modelId="{E04057AB-9F0D-4454-87AF-6A5BB2B86630}" type="presParOf" srcId="{37421EB0-B38C-43BA-9639-9D70CB853493}" destId="{F78126DA-3DD7-4B85-BECD-256C29DA28FE}" srcOrd="0" destOrd="0" presId="urn:microsoft.com/office/officeart/2005/8/layout/chevron2"/>
    <dgm:cxn modelId="{856FCACA-A8BD-4872-9BD5-6AF006DFF7DE}" type="presParOf" srcId="{F78126DA-3DD7-4B85-BECD-256C29DA28FE}" destId="{1EA54284-8C0A-4809-9A7F-DCC6473FDE39}" srcOrd="0" destOrd="0" presId="urn:microsoft.com/office/officeart/2005/8/layout/chevron2"/>
    <dgm:cxn modelId="{F567FB26-CD76-43A9-859D-0C43D2559925}" type="presParOf" srcId="{F78126DA-3DD7-4B85-BECD-256C29DA28FE}" destId="{82BF80FC-91D3-4443-82DF-63AC7409D963}" srcOrd="1" destOrd="0" presId="urn:microsoft.com/office/officeart/2005/8/layout/chevron2"/>
    <dgm:cxn modelId="{4FAC03F6-B61D-4B6C-8255-AE8AF7709C77}" type="presParOf" srcId="{37421EB0-B38C-43BA-9639-9D70CB853493}" destId="{7025E4A1-DEF9-4213-8022-2A14A114C322}" srcOrd="1" destOrd="0" presId="urn:microsoft.com/office/officeart/2005/8/layout/chevron2"/>
    <dgm:cxn modelId="{2C3A2477-8AE2-44C5-B252-ED21F15A2DE5}" type="presParOf" srcId="{37421EB0-B38C-43BA-9639-9D70CB853493}" destId="{0F0D01A4-E7D4-4162-8E55-B56E8A060763}" srcOrd="2" destOrd="0" presId="urn:microsoft.com/office/officeart/2005/8/layout/chevron2"/>
    <dgm:cxn modelId="{62FE8A7D-BDF6-4398-B82C-E44AD7E3EF63}" type="presParOf" srcId="{0F0D01A4-E7D4-4162-8E55-B56E8A060763}" destId="{20CA7BE3-0FF8-4C15-B979-83EBBDD6BF40}" srcOrd="0" destOrd="0" presId="urn:microsoft.com/office/officeart/2005/8/layout/chevron2"/>
    <dgm:cxn modelId="{FFEE526E-0BF3-44C9-97D9-E3475084694E}" type="presParOf" srcId="{0F0D01A4-E7D4-4162-8E55-B56E8A060763}" destId="{4319E0D6-E753-458B-9AD6-55DFC3C71A77}" srcOrd="1" destOrd="0" presId="urn:microsoft.com/office/officeart/2005/8/layout/chevron2"/>
    <dgm:cxn modelId="{2A2CFCC1-21D2-486D-B8C7-D3A637D84D99}" type="presParOf" srcId="{37421EB0-B38C-43BA-9639-9D70CB853493}" destId="{401B042A-21CA-4574-90D4-49C17FCEC510}" srcOrd="3" destOrd="0" presId="urn:microsoft.com/office/officeart/2005/8/layout/chevron2"/>
    <dgm:cxn modelId="{8335A1FB-1D56-4308-9E3D-94C2FB023713}" type="presParOf" srcId="{37421EB0-B38C-43BA-9639-9D70CB853493}" destId="{9AB904AD-A60E-46BF-8CED-4C016EC7D92E}" srcOrd="4" destOrd="0" presId="urn:microsoft.com/office/officeart/2005/8/layout/chevron2"/>
    <dgm:cxn modelId="{F132DD09-7BD5-4777-905C-DC4DCF9594CB}" type="presParOf" srcId="{9AB904AD-A60E-46BF-8CED-4C016EC7D92E}" destId="{40CDCE26-48E2-4040-87B2-219F0B2C7D49}" srcOrd="0" destOrd="0" presId="urn:microsoft.com/office/officeart/2005/8/layout/chevron2"/>
    <dgm:cxn modelId="{C012EC4B-0F43-4137-AD02-3DDC34AA1A34}" type="presParOf" srcId="{9AB904AD-A60E-46BF-8CED-4C016EC7D92E}" destId="{0738E1B0-5CC1-42D9-BD23-3D033D531A7A}"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71A1C9-39E4-466E-B76E-0CCF8C505EFE}">
      <dsp:nvSpPr>
        <dsp:cNvPr id="0" name=""/>
        <dsp:cNvSpPr/>
      </dsp:nvSpPr>
      <dsp:spPr>
        <a:xfrm>
          <a:off x="0" y="151782"/>
          <a:ext cx="7895406" cy="719968"/>
        </a:xfrm>
        <a:prstGeom prst="roundRect">
          <a:avLst/>
        </a:prstGeom>
        <a:solidFill>
          <a:srgbClr val="FFC000"/>
        </a:solidFill>
        <a:ln>
          <a:noFill/>
        </a:ln>
        <a:effectLst>
          <a:glow rad="70000">
            <a:schemeClr val="accent2">
              <a:hueOff val="0"/>
              <a:satOff val="0"/>
              <a:lumOff val="0"/>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a:lnSpc>
              <a:spcPct val="100000"/>
            </a:lnSpc>
            <a:spcBef>
              <a:spcPct val="0"/>
            </a:spcBef>
            <a:spcAft>
              <a:spcPct val="35000"/>
            </a:spcAft>
          </a:pPr>
          <a:r>
            <a:rPr lang="en-US" sz="1200" b="1" kern="1200" dirty="0" err="1" smtClean="0">
              <a:solidFill>
                <a:schemeClr val="bg1"/>
              </a:solidFill>
              <a:latin typeface="Times New Roman" pitchFamily="18" charset="0"/>
              <a:cs typeface="Times New Roman" pitchFamily="18" charset="0"/>
            </a:rPr>
            <a:t>Phần</a:t>
          </a:r>
          <a:r>
            <a:rPr lang="en-US" sz="1200" b="1" kern="1200" dirty="0" smtClean="0">
              <a:solidFill>
                <a:schemeClr val="bg1"/>
              </a:solidFill>
              <a:latin typeface="Times New Roman" pitchFamily="18" charset="0"/>
              <a:cs typeface="Times New Roman" pitchFamily="18" charset="0"/>
            </a:rPr>
            <a:t> </a:t>
          </a:r>
          <a:r>
            <a:rPr lang="en-US" sz="1200" b="1" kern="1200" dirty="0">
              <a:solidFill>
                <a:schemeClr val="bg1"/>
              </a:solidFill>
              <a:latin typeface="Times New Roman" pitchFamily="18" charset="0"/>
              <a:cs typeface="Times New Roman" pitchFamily="18" charset="0"/>
            </a:rPr>
            <a:t>I: </a:t>
          </a:r>
          <a:r>
            <a:rPr lang="en-US" sz="1200" b="1" kern="1200" dirty="0" smtClean="0">
              <a:solidFill>
                <a:schemeClr val="bg1"/>
              </a:solidFill>
              <a:latin typeface="Times New Roman" pitchFamily="18" charset="0"/>
              <a:cs typeface="Times New Roman" pitchFamily="18" charset="0"/>
            </a:rPr>
            <a:t>CÁC VĂN BẢN, QUY ĐỊNH SINH VIÊN CẦN TÌM HIỂU, NGHIÊN CỨU ĐỂ THỰC HIỆN</a:t>
          </a:r>
          <a:endParaRPr lang="en-US" sz="1200" b="1" kern="1200" dirty="0">
            <a:solidFill>
              <a:schemeClr val="bg1"/>
            </a:solidFill>
            <a:latin typeface="Times New Roman" pitchFamily="18" charset="0"/>
            <a:cs typeface="Times New Roman" pitchFamily="18" charset="0"/>
          </a:endParaRPr>
        </a:p>
      </dsp:txBody>
      <dsp:txXfrm>
        <a:off x="35146" y="186928"/>
        <a:ext cx="7825114" cy="649676"/>
      </dsp:txXfrm>
    </dsp:sp>
    <dsp:sp modelId="{19F42E92-C505-466E-A74A-07EE42F9C652}">
      <dsp:nvSpPr>
        <dsp:cNvPr id="0" name=""/>
        <dsp:cNvSpPr/>
      </dsp:nvSpPr>
      <dsp:spPr>
        <a:xfrm>
          <a:off x="0" y="1142375"/>
          <a:ext cx="7895406" cy="687333"/>
        </a:xfrm>
        <a:prstGeom prst="roundRect">
          <a:avLst/>
        </a:prstGeom>
        <a:solidFill>
          <a:srgbClr val="FFC000"/>
        </a:solidFill>
        <a:ln>
          <a:noFill/>
        </a:ln>
        <a:effectLst>
          <a:glow rad="70000">
            <a:schemeClr val="accent2">
              <a:hueOff val="0"/>
              <a:satOff val="0"/>
              <a:lumOff val="0"/>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ts val="0"/>
            </a:spcAft>
          </a:pPr>
          <a:r>
            <a:rPr lang="en-US" sz="1200" b="1" kern="1200" dirty="0" err="1" smtClean="0">
              <a:latin typeface="Times New Roman" pitchFamily="18" charset="0"/>
              <a:cs typeface="Times New Roman" pitchFamily="18" charset="0"/>
            </a:rPr>
            <a:t>Phần</a:t>
          </a:r>
          <a:r>
            <a:rPr lang="en-US" sz="1200" b="1" kern="1200" dirty="0" smtClean="0">
              <a:latin typeface="Times New Roman" pitchFamily="18" charset="0"/>
              <a:cs typeface="Times New Roman" pitchFamily="18" charset="0"/>
            </a:rPr>
            <a:t> </a:t>
          </a:r>
          <a:r>
            <a:rPr lang="en-US" sz="1200" b="1" kern="1200" dirty="0">
              <a:latin typeface="Times New Roman" pitchFamily="18" charset="0"/>
              <a:cs typeface="Times New Roman" pitchFamily="18" charset="0"/>
            </a:rPr>
            <a:t>II: </a:t>
          </a:r>
          <a:r>
            <a:rPr lang="en-US" sz="1200" b="1" kern="1200" dirty="0" smtClean="0">
              <a:latin typeface="Times New Roman" pitchFamily="18" charset="0"/>
              <a:cs typeface="Times New Roman" pitchFamily="18" charset="0"/>
            </a:rPr>
            <a:t>NHỮNG CHỦ TRƯƠNG, ĐỊNH HƯỚNG CỦA NHÀ TRƯỜNG VÀ QUYỀN LỢI CỦA SINH VIÊN</a:t>
          </a:r>
          <a:endParaRPr lang="en-US" sz="1200" b="1" kern="1200" dirty="0">
            <a:latin typeface="Times New Roman" pitchFamily="18" charset="0"/>
            <a:cs typeface="Times New Roman" pitchFamily="18" charset="0"/>
          </a:endParaRPr>
        </a:p>
      </dsp:txBody>
      <dsp:txXfrm>
        <a:off x="33553" y="1175928"/>
        <a:ext cx="7828300" cy="620227"/>
      </dsp:txXfrm>
    </dsp:sp>
    <dsp:sp modelId="{5425E9D1-9462-49AF-A0EF-3046AC9ED342}">
      <dsp:nvSpPr>
        <dsp:cNvPr id="0" name=""/>
        <dsp:cNvSpPr/>
      </dsp:nvSpPr>
      <dsp:spPr>
        <a:xfrm>
          <a:off x="0" y="2219233"/>
          <a:ext cx="7895406" cy="694792"/>
        </a:xfrm>
        <a:prstGeom prst="roundRect">
          <a:avLst/>
        </a:prstGeom>
        <a:solidFill>
          <a:srgbClr val="FFC000"/>
        </a:solidFill>
        <a:ln>
          <a:noFill/>
        </a:ln>
        <a:effectLst>
          <a:glow rad="70000">
            <a:schemeClr val="accent2">
              <a:hueOff val="0"/>
              <a:satOff val="0"/>
              <a:lumOff val="0"/>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a:lnSpc>
              <a:spcPct val="100000"/>
            </a:lnSpc>
            <a:spcBef>
              <a:spcPct val="0"/>
            </a:spcBef>
            <a:spcAft>
              <a:spcPts val="0"/>
            </a:spcAft>
          </a:pPr>
          <a:r>
            <a:rPr lang="en-US" sz="1200" b="1" kern="1200" dirty="0" err="1" smtClean="0">
              <a:latin typeface="Times New Roman" pitchFamily="18" charset="0"/>
              <a:cs typeface="Times New Roman" pitchFamily="18" charset="0"/>
            </a:rPr>
            <a:t>Phần</a:t>
          </a:r>
          <a:r>
            <a:rPr lang="en-US" sz="1200" b="1" kern="1200" dirty="0" smtClean="0">
              <a:latin typeface="Times New Roman" pitchFamily="18" charset="0"/>
              <a:cs typeface="Times New Roman" pitchFamily="18" charset="0"/>
            </a:rPr>
            <a:t> </a:t>
          </a:r>
          <a:r>
            <a:rPr lang="en-US" sz="1200" b="1" kern="1200" dirty="0">
              <a:latin typeface="Times New Roman" pitchFamily="18" charset="0"/>
              <a:cs typeface="Times New Roman" pitchFamily="18" charset="0"/>
            </a:rPr>
            <a:t>III: </a:t>
          </a:r>
          <a:r>
            <a:rPr lang="en-US" sz="1200" b="1" kern="1200" dirty="0" smtClean="0">
              <a:latin typeface="Times New Roman" pitchFamily="18" charset="0"/>
              <a:cs typeface="Times New Roman" pitchFamily="18" charset="0"/>
            </a:rPr>
            <a:t>MỘT SỐ KÊNH THÔNG TIN HỖ TRỢ, GIẢI </a:t>
          </a:r>
          <a:r>
            <a:rPr lang="en-US" sz="1200" b="1" kern="1200" dirty="0">
              <a:latin typeface="Times New Roman" pitchFamily="18" charset="0"/>
              <a:cs typeface="Times New Roman" pitchFamily="18" charset="0"/>
            </a:rPr>
            <a:t>ĐÁP THẮC MẮC </a:t>
          </a:r>
          <a:r>
            <a:rPr lang="en-US" sz="1200" b="1" kern="1200" dirty="0" smtClean="0">
              <a:latin typeface="Times New Roman" pitchFamily="18" charset="0"/>
              <a:cs typeface="Times New Roman" pitchFamily="18" charset="0"/>
            </a:rPr>
            <a:t>CHO </a:t>
          </a:r>
          <a:r>
            <a:rPr lang="en-US" sz="1200" b="1" kern="1200" dirty="0">
              <a:latin typeface="Times New Roman" pitchFamily="18" charset="0"/>
              <a:cs typeface="Times New Roman" pitchFamily="18" charset="0"/>
            </a:rPr>
            <a:t>SINH </a:t>
          </a:r>
          <a:r>
            <a:rPr lang="en-US" sz="1200" b="1" kern="1200" dirty="0" smtClean="0">
              <a:latin typeface="Times New Roman" pitchFamily="18" charset="0"/>
              <a:cs typeface="Times New Roman" pitchFamily="18" charset="0"/>
            </a:rPr>
            <a:t>VIÊN</a:t>
          </a:r>
          <a:endParaRPr lang="en-US" sz="1200" b="1" kern="1200" dirty="0">
            <a:latin typeface="Times New Roman" pitchFamily="18" charset="0"/>
            <a:cs typeface="Times New Roman" pitchFamily="18" charset="0"/>
          </a:endParaRPr>
        </a:p>
      </dsp:txBody>
      <dsp:txXfrm>
        <a:off x="33917" y="2253150"/>
        <a:ext cx="7827572" cy="6269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71A1C9-39E4-466E-B76E-0CCF8C505EFE}">
      <dsp:nvSpPr>
        <dsp:cNvPr id="0" name=""/>
        <dsp:cNvSpPr/>
      </dsp:nvSpPr>
      <dsp:spPr>
        <a:xfrm>
          <a:off x="0" y="18"/>
          <a:ext cx="8153400" cy="809310"/>
        </a:xfrm>
        <a:prstGeom prst="roundRect">
          <a:avLst/>
        </a:prstGeom>
        <a:solidFill>
          <a:srgbClr val="FFFF00"/>
        </a:solidFill>
        <a:ln>
          <a:noFill/>
        </a:ln>
        <a:effectLst>
          <a:glow rad="70000">
            <a:schemeClr val="accent2">
              <a:hueOff val="0"/>
              <a:satOff val="0"/>
              <a:lumOff val="0"/>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a:lnSpc>
              <a:spcPct val="100000"/>
            </a:lnSpc>
            <a:spcBef>
              <a:spcPct val="0"/>
            </a:spcBef>
            <a:spcAft>
              <a:spcPct val="35000"/>
            </a:spcAft>
          </a:pPr>
          <a:r>
            <a:rPr lang="en-US" sz="1200" kern="1200" dirty="0">
              <a:solidFill>
                <a:schemeClr val="tx1"/>
              </a:solidFill>
              <a:latin typeface="Times New Roman" pitchFamily="18" charset="0"/>
              <a:cs typeface="Times New Roman" pitchFamily="18" charset="0"/>
            </a:rPr>
            <a:t>Quyết định </a:t>
          </a:r>
          <a:r>
            <a:rPr lang="vi-VN" sz="1200" kern="1200" dirty="0">
              <a:solidFill>
                <a:schemeClr val="tx1"/>
              </a:solidFill>
              <a:latin typeface="Times New Roman" pitchFamily="18" charset="0"/>
              <a:cs typeface="Times New Roman" pitchFamily="18" charset="0"/>
            </a:rPr>
            <a:t>74</a:t>
          </a:r>
          <a:r>
            <a:rPr lang="en-US" sz="1200" kern="1200" dirty="0">
              <a:solidFill>
                <a:schemeClr val="tx1"/>
              </a:solidFill>
              <a:latin typeface="Times New Roman" pitchFamily="18" charset="0"/>
              <a:cs typeface="Times New Roman" pitchFamily="18" charset="0"/>
            </a:rPr>
            <a:t>1</a:t>
          </a:r>
          <a:r>
            <a:rPr lang="vi-VN" sz="1200" kern="1200" dirty="0">
              <a:solidFill>
                <a:schemeClr val="tx1"/>
              </a:solidFill>
              <a:latin typeface="Times New Roman" pitchFamily="18" charset="0"/>
              <a:cs typeface="Times New Roman" pitchFamily="18" charset="0"/>
            </a:rPr>
            <a:t>/QĐ-ĐHKTKTCN</a:t>
          </a:r>
          <a:r>
            <a:rPr lang="en-US" sz="1200" kern="1200" dirty="0">
              <a:solidFill>
                <a:schemeClr val="tx1"/>
              </a:solidFill>
              <a:latin typeface="Times New Roman" pitchFamily="18" charset="0"/>
              <a:cs typeface="Times New Roman" pitchFamily="18" charset="0"/>
            </a:rPr>
            <a:t> </a:t>
          </a:r>
          <a:r>
            <a:rPr lang="vi-VN" sz="1200" kern="1200" dirty="0">
              <a:solidFill>
                <a:schemeClr val="tx1"/>
              </a:solidFill>
              <a:latin typeface="Times New Roman" pitchFamily="18" charset="0"/>
              <a:cs typeface="Times New Roman" pitchFamily="18" charset="0"/>
            </a:rPr>
            <a:t>ngày </a:t>
          </a:r>
          <a:r>
            <a:rPr lang="en-US" sz="1200" kern="1200" dirty="0">
              <a:solidFill>
                <a:schemeClr val="tx1"/>
              </a:solidFill>
              <a:latin typeface="Times New Roman" pitchFamily="18" charset="0"/>
              <a:cs typeface="Times New Roman" pitchFamily="18" charset="0"/>
            </a:rPr>
            <a:t>20</a:t>
          </a:r>
          <a:r>
            <a:rPr lang="vi-VN" sz="1200" kern="1200" dirty="0">
              <a:solidFill>
                <a:schemeClr val="tx1"/>
              </a:solidFill>
              <a:latin typeface="Times New Roman" pitchFamily="18" charset="0"/>
              <a:cs typeface="Times New Roman" pitchFamily="18" charset="0"/>
            </a:rPr>
            <a:t> tháng </a:t>
          </a:r>
          <a:r>
            <a:rPr lang="en-US" sz="1200" kern="1200" dirty="0">
              <a:solidFill>
                <a:schemeClr val="tx1"/>
              </a:solidFill>
              <a:latin typeface="Times New Roman" pitchFamily="18" charset="0"/>
              <a:cs typeface="Times New Roman" pitchFamily="18" charset="0"/>
            </a:rPr>
            <a:t>8</a:t>
          </a:r>
          <a:r>
            <a:rPr lang="vi-VN" sz="1200" kern="1200" dirty="0">
              <a:solidFill>
                <a:schemeClr val="tx1"/>
              </a:solidFill>
              <a:latin typeface="Times New Roman" pitchFamily="18" charset="0"/>
              <a:cs typeface="Times New Roman" pitchFamily="18" charset="0"/>
            </a:rPr>
            <a:t> năm 20</a:t>
          </a:r>
          <a:r>
            <a:rPr lang="en-US" sz="1200" kern="1200" dirty="0">
              <a:solidFill>
                <a:schemeClr val="tx1"/>
              </a:solidFill>
              <a:latin typeface="Times New Roman" pitchFamily="18" charset="0"/>
              <a:cs typeface="Times New Roman" pitchFamily="18" charset="0"/>
            </a:rPr>
            <a:t>18</a:t>
          </a:r>
          <a:r>
            <a:rPr lang="vi-VN" sz="1200" kern="1200" dirty="0">
              <a:solidFill>
                <a:schemeClr val="tx1"/>
              </a:solidFill>
              <a:latin typeface="Times New Roman" pitchFamily="18" charset="0"/>
              <a:cs typeface="Times New Roman" pitchFamily="18" charset="0"/>
            </a:rPr>
            <a:t> </a:t>
          </a:r>
          <a:r>
            <a:rPr lang="en-US" sz="1200" kern="1200" dirty="0">
              <a:solidFill>
                <a:schemeClr val="tx1"/>
              </a:solidFill>
              <a:latin typeface="Times New Roman" pitchFamily="18" charset="0"/>
              <a:cs typeface="Times New Roman" pitchFamily="18" charset="0"/>
            </a:rPr>
            <a:t>Ban hành quy định tạm thời về việc thực hiện nếp sống văn hóa học đường đối với học viên</a:t>
          </a:r>
          <a:r>
            <a:rPr lang="vi-VN" sz="1200" kern="1200" dirty="0">
              <a:solidFill>
                <a:schemeClr val="tx1"/>
              </a:solidFill>
              <a:latin typeface="Times New Roman" pitchFamily="18" charset="0"/>
              <a:cs typeface="Times New Roman" pitchFamily="18" charset="0"/>
            </a:rPr>
            <a:t> </a:t>
          </a:r>
          <a:r>
            <a:rPr lang="en-US" sz="1200" kern="1200" dirty="0">
              <a:solidFill>
                <a:schemeClr val="tx1"/>
              </a:solidFill>
              <a:latin typeface="Times New Roman" pitchFamily="18" charset="0"/>
              <a:cs typeface="Times New Roman" pitchFamily="18" charset="0"/>
            </a:rPr>
            <a:t>tại</a:t>
          </a:r>
          <a:r>
            <a:rPr lang="vi-VN" sz="1200" kern="1200" dirty="0">
              <a:solidFill>
                <a:schemeClr val="tx1"/>
              </a:solidFill>
              <a:latin typeface="Times New Roman" pitchFamily="18" charset="0"/>
              <a:cs typeface="Times New Roman" pitchFamily="18" charset="0"/>
            </a:rPr>
            <a:t> Trường Đại học Kinh tế - Kỹ thuật Công nghiệp</a:t>
          </a:r>
          <a:r>
            <a:rPr lang="en-US" sz="1200" kern="1200" dirty="0">
              <a:solidFill>
                <a:schemeClr val="tx1"/>
              </a:solidFill>
              <a:latin typeface="Times New Roman" pitchFamily="18" charset="0"/>
              <a:cs typeface="Times New Roman" pitchFamily="18" charset="0"/>
            </a:rPr>
            <a:t>.</a:t>
          </a:r>
          <a:r>
            <a:rPr lang="en-US" sz="1200" b="1" kern="1200" dirty="0">
              <a:solidFill>
                <a:schemeClr val="tx1"/>
              </a:solidFill>
              <a:latin typeface="Times New Roman" pitchFamily="18" charset="0"/>
              <a:cs typeface="Times New Roman" pitchFamily="18" charset="0"/>
              <a:hlinkClick xmlns:r="http://schemas.openxmlformats.org/officeDocument/2006/relationships" r:id="rId1"/>
            </a:rPr>
            <a:t>https://sinhvien.uneti.edu.vn/sinh-vien/tin-tuc/quyet-dinh-741-qd-dhktktcn-ngay-20-10-2018-ve-ban-hanh-quy-che-tam-thoi-ve-viec-thuc-hien-nep-song-van-hoa-hoc-duong-doi-voi-hoc-vien-tai-truong-dh-ki.html</a:t>
          </a:r>
          <a:endParaRPr lang="en-US" sz="1200" kern="1200" dirty="0">
            <a:solidFill>
              <a:schemeClr val="tx1"/>
            </a:solidFill>
            <a:latin typeface="Times New Roman" pitchFamily="18" charset="0"/>
            <a:cs typeface="Times New Roman" pitchFamily="18" charset="0"/>
          </a:endParaRPr>
        </a:p>
      </dsp:txBody>
      <dsp:txXfrm>
        <a:off x="39507" y="39525"/>
        <a:ext cx="8074386" cy="730296"/>
      </dsp:txXfrm>
    </dsp:sp>
    <dsp:sp modelId="{19F42E92-C505-466E-A74A-07EE42F9C652}">
      <dsp:nvSpPr>
        <dsp:cNvPr id="0" name=""/>
        <dsp:cNvSpPr/>
      </dsp:nvSpPr>
      <dsp:spPr>
        <a:xfrm>
          <a:off x="0" y="822435"/>
          <a:ext cx="8153400" cy="809310"/>
        </a:xfrm>
        <a:prstGeom prst="roundRect">
          <a:avLst/>
        </a:prstGeom>
        <a:solidFill>
          <a:srgbClr val="FFFF00"/>
        </a:solidFill>
        <a:ln>
          <a:noFill/>
        </a:ln>
        <a:effectLst>
          <a:glow rad="70000">
            <a:schemeClr val="accent2">
              <a:hueOff val="0"/>
              <a:satOff val="0"/>
              <a:lumOff val="0"/>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ts val="0"/>
            </a:spcAft>
          </a:pPr>
          <a:r>
            <a:rPr lang="en-US" sz="1200" kern="1200" dirty="0">
              <a:solidFill>
                <a:schemeClr val="tx1"/>
              </a:solidFill>
              <a:latin typeface="Times New Roman" pitchFamily="18" charset="0"/>
              <a:cs typeface="Times New Roman" pitchFamily="18" charset="0"/>
            </a:rPr>
            <a:t>Quyết định </a:t>
          </a:r>
          <a:r>
            <a:rPr lang="vi-VN" sz="1200" kern="1200" dirty="0">
              <a:solidFill>
                <a:schemeClr val="tx1"/>
              </a:solidFill>
              <a:latin typeface="Times New Roman" pitchFamily="18" charset="0"/>
              <a:cs typeface="Times New Roman" pitchFamily="18" charset="0"/>
            </a:rPr>
            <a:t>745/QĐ-ĐHKTKTCN</a:t>
          </a:r>
          <a:r>
            <a:rPr lang="en-US" sz="1200" kern="1200" dirty="0">
              <a:solidFill>
                <a:schemeClr val="tx1"/>
              </a:solidFill>
              <a:latin typeface="Times New Roman" pitchFamily="18" charset="0"/>
              <a:cs typeface="Times New Roman" pitchFamily="18" charset="0"/>
            </a:rPr>
            <a:t> </a:t>
          </a:r>
          <a:r>
            <a:rPr lang="vi-VN" sz="1200" kern="1200" dirty="0">
              <a:solidFill>
                <a:schemeClr val="tx1"/>
              </a:solidFill>
              <a:latin typeface="Times New Roman" pitchFamily="18" charset="0"/>
              <a:cs typeface="Times New Roman" pitchFamily="18" charset="0"/>
            </a:rPr>
            <a:t>ngày </a:t>
          </a:r>
          <a:r>
            <a:rPr lang="en-US" sz="1200" kern="1200" dirty="0">
              <a:solidFill>
                <a:schemeClr val="tx1"/>
              </a:solidFill>
              <a:latin typeface="Times New Roman" pitchFamily="18" charset="0"/>
              <a:cs typeface="Times New Roman" pitchFamily="18" charset="0"/>
            </a:rPr>
            <a:t>20</a:t>
          </a:r>
          <a:r>
            <a:rPr lang="vi-VN" sz="1200" kern="1200" dirty="0">
              <a:solidFill>
                <a:schemeClr val="tx1"/>
              </a:solidFill>
              <a:latin typeface="Times New Roman" pitchFamily="18" charset="0"/>
              <a:cs typeface="Times New Roman" pitchFamily="18" charset="0"/>
            </a:rPr>
            <a:t> tháng </a:t>
          </a:r>
          <a:r>
            <a:rPr lang="en-US" sz="1200" kern="1200" dirty="0">
              <a:solidFill>
                <a:schemeClr val="tx1"/>
              </a:solidFill>
              <a:latin typeface="Times New Roman" pitchFamily="18" charset="0"/>
              <a:cs typeface="Times New Roman" pitchFamily="18" charset="0"/>
            </a:rPr>
            <a:t>8</a:t>
          </a:r>
          <a:r>
            <a:rPr lang="vi-VN" sz="1200" kern="1200" dirty="0">
              <a:solidFill>
                <a:schemeClr val="tx1"/>
              </a:solidFill>
              <a:latin typeface="Times New Roman" pitchFamily="18" charset="0"/>
              <a:cs typeface="Times New Roman" pitchFamily="18" charset="0"/>
            </a:rPr>
            <a:t> năm 20</a:t>
          </a:r>
          <a:r>
            <a:rPr lang="en-US" sz="1200" kern="1200" dirty="0">
              <a:solidFill>
                <a:schemeClr val="tx1"/>
              </a:solidFill>
              <a:latin typeface="Times New Roman" pitchFamily="18" charset="0"/>
              <a:cs typeface="Times New Roman" pitchFamily="18" charset="0"/>
            </a:rPr>
            <a:t>18</a:t>
          </a:r>
          <a:r>
            <a:rPr lang="vi-VN" sz="1200" kern="1200" dirty="0">
              <a:solidFill>
                <a:schemeClr val="tx1"/>
              </a:solidFill>
              <a:latin typeface="Times New Roman" pitchFamily="18" charset="0"/>
              <a:cs typeface="Times New Roman" pitchFamily="18" charset="0"/>
            </a:rPr>
            <a:t> Quy chế công tác sinh viên của Trường Đại học Kinh tế - Kỹ thuật Công nghiệp đối với chương trình đào tạo đại học, cao đẳng hệ chính quy</a:t>
          </a:r>
          <a:r>
            <a:rPr lang="en-US" sz="1200" kern="1200" dirty="0">
              <a:solidFill>
                <a:schemeClr val="tx1"/>
              </a:solidFill>
              <a:latin typeface="Times New Roman" pitchFamily="18" charset="0"/>
              <a:cs typeface="Times New Roman" pitchFamily="18" charset="0"/>
            </a:rPr>
            <a:t>.</a:t>
          </a:r>
          <a:r>
            <a:rPr lang="en-US" sz="1200" b="1" kern="1200" dirty="0">
              <a:solidFill>
                <a:schemeClr val="tx1"/>
              </a:solidFill>
              <a:latin typeface="Times New Roman" pitchFamily="18" charset="0"/>
              <a:cs typeface="Times New Roman" pitchFamily="18" charset="0"/>
              <a:hlinkClick xmlns:r="http://schemas.openxmlformats.org/officeDocument/2006/relationships" r:id="rId2"/>
            </a:rPr>
            <a:t>https://sinhvien.uneti.edu.vn/sinh-vien/tin-tuc/quyet-dinh-so-475-qd-dhktktcn-ngay-20-10-2018-v-v-ban-hanh-quy-che-cong-tac-sinh-vien-cua-truong-dh-kinh-te-ky-thuat-cong-nghiep-doi-voi-chuong-trinh-.html</a:t>
          </a:r>
          <a:endParaRPr lang="en-US" sz="1200" kern="1200" dirty="0">
            <a:solidFill>
              <a:schemeClr val="tx1"/>
            </a:solidFill>
            <a:latin typeface="Times New Roman" pitchFamily="18" charset="0"/>
            <a:cs typeface="Times New Roman" pitchFamily="18" charset="0"/>
          </a:endParaRPr>
        </a:p>
      </dsp:txBody>
      <dsp:txXfrm>
        <a:off x="39507" y="861942"/>
        <a:ext cx="8074386" cy="730296"/>
      </dsp:txXfrm>
    </dsp:sp>
    <dsp:sp modelId="{5425E9D1-9462-49AF-A0EF-3046AC9ED342}">
      <dsp:nvSpPr>
        <dsp:cNvPr id="0" name=""/>
        <dsp:cNvSpPr/>
      </dsp:nvSpPr>
      <dsp:spPr>
        <a:xfrm>
          <a:off x="0" y="1644853"/>
          <a:ext cx="8153400" cy="809310"/>
        </a:xfrm>
        <a:prstGeom prst="roundRect">
          <a:avLst/>
        </a:prstGeom>
        <a:solidFill>
          <a:srgbClr val="FFFF00"/>
        </a:solidFill>
        <a:ln>
          <a:noFill/>
        </a:ln>
        <a:effectLst>
          <a:glow rad="70000">
            <a:schemeClr val="accent2">
              <a:hueOff val="0"/>
              <a:satOff val="0"/>
              <a:lumOff val="0"/>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just" defTabSz="533400">
            <a:lnSpc>
              <a:spcPct val="100000"/>
            </a:lnSpc>
            <a:spcBef>
              <a:spcPct val="0"/>
            </a:spcBef>
            <a:spcAft>
              <a:spcPts val="0"/>
            </a:spcAft>
          </a:pPr>
          <a:r>
            <a:rPr lang="en-US" sz="1200" kern="1200" dirty="0">
              <a:solidFill>
                <a:schemeClr val="tx1"/>
              </a:solidFill>
              <a:latin typeface="Times New Roman" pitchFamily="18" charset="0"/>
              <a:cs typeface="Times New Roman" pitchFamily="18" charset="0"/>
            </a:rPr>
            <a:t>Quyết định </a:t>
          </a:r>
          <a:r>
            <a:rPr lang="vi-VN" sz="1200" kern="1200" dirty="0">
              <a:solidFill>
                <a:schemeClr val="tx1"/>
              </a:solidFill>
              <a:latin typeface="Times New Roman" pitchFamily="18" charset="0"/>
              <a:cs typeface="Times New Roman" pitchFamily="18" charset="0"/>
            </a:rPr>
            <a:t>748/QĐ-ĐHKTKTCN ngày </a:t>
          </a:r>
          <a:r>
            <a:rPr lang="en-US" sz="1200" kern="1200" dirty="0">
              <a:solidFill>
                <a:schemeClr val="tx1"/>
              </a:solidFill>
              <a:latin typeface="Times New Roman" pitchFamily="18" charset="0"/>
              <a:cs typeface="Times New Roman" pitchFamily="18" charset="0"/>
            </a:rPr>
            <a:t>20</a:t>
          </a:r>
          <a:r>
            <a:rPr lang="vi-VN" sz="1200" kern="1200" dirty="0">
              <a:solidFill>
                <a:schemeClr val="tx1"/>
              </a:solidFill>
              <a:latin typeface="Times New Roman" pitchFamily="18" charset="0"/>
              <a:cs typeface="Times New Roman" pitchFamily="18" charset="0"/>
            </a:rPr>
            <a:t> tháng </a:t>
          </a:r>
          <a:r>
            <a:rPr lang="en-US" sz="1200" kern="1200" dirty="0">
              <a:solidFill>
                <a:schemeClr val="tx1"/>
              </a:solidFill>
              <a:latin typeface="Times New Roman" pitchFamily="18" charset="0"/>
              <a:cs typeface="Times New Roman" pitchFamily="18" charset="0"/>
            </a:rPr>
            <a:t>8</a:t>
          </a:r>
          <a:r>
            <a:rPr lang="vi-VN" sz="1200" kern="1200" dirty="0">
              <a:solidFill>
                <a:schemeClr val="tx1"/>
              </a:solidFill>
              <a:latin typeface="Times New Roman" pitchFamily="18" charset="0"/>
              <a:cs typeface="Times New Roman" pitchFamily="18" charset="0"/>
            </a:rPr>
            <a:t> năm 20</a:t>
          </a:r>
          <a:r>
            <a:rPr lang="en-US" sz="1200" kern="1200" dirty="0">
              <a:solidFill>
                <a:schemeClr val="tx1"/>
              </a:solidFill>
              <a:latin typeface="Times New Roman" pitchFamily="18" charset="0"/>
              <a:cs typeface="Times New Roman" pitchFamily="18" charset="0"/>
            </a:rPr>
            <a:t>18 </a:t>
          </a:r>
          <a:r>
            <a:rPr lang="vi-VN" sz="1200" kern="1200" dirty="0">
              <a:solidFill>
                <a:schemeClr val="tx1"/>
              </a:solidFill>
              <a:latin typeface="Times New Roman" pitchFamily="18" charset="0"/>
              <a:cs typeface="Times New Roman" pitchFamily="18" charset="0"/>
            </a:rPr>
            <a:t>Quy định về Học bổng khuyến khích học tập đối với Sinh viên Trường Đại học Kinh tế - Kỹ thuật Công </a:t>
          </a:r>
          <a:r>
            <a:rPr lang="vi-VN" sz="1200" kern="1200" dirty="0">
              <a:solidFill>
                <a:schemeClr val="tx1"/>
              </a:solidFill>
              <a:latin typeface="Times New Roman" pitchFamily="18" charset="0"/>
              <a:cs typeface="Times New Roman" pitchFamily="18" charset="0"/>
              <a:hlinkClick xmlns:r="http://schemas.openxmlformats.org/officeDocument/2006/relationships" r:id="rId3"/>
            </a:rPr>
            <a:t>nghiệp </a:t>
          </a:r>
          <a:r>
            <a:rPr lang="en-US" sz="1200" kern="1200" dirty="0">
              <a:solidFill>
                <a:schemeClr val="tx1"/>
              </a:solidFill>
              <a:latin typeface="Times New Roman" pitchFamily="18" charset="0"/>
              <a:cs typeface="Times New Roman" pitchFamily="18" charset="0"/>
              <a:hlinkClick xmlns:r="http://schemas.openxmlformats.org/officeDocument/2006/relationships" r:id="rId3"/>
            </a:rPr>
            <a:t>https://sinhvien.uneti.edu.vn/sinh-vien/tin-tuc/quyet-dinh-so-748-qd-dhktktcn-ngay-20-10-2018-ve-quy-dinh-ve-hoc-bong-khuyen-khich-hoc-tap-doi-voi-sinh-vien-truong-dh-kinh-te-ky-thuat-cong-nghiep.html</a:t>
          </a:r>
          <a:endParaRPr lang="en-US" sz="1200" kern="1200" dirty="0">
            <a:solidFill>
              <a:schemeClr val="tx1"/>
            </a:solidFill>
            <a:latin typeface="Times New Roman" pitchFamily="18" charset="0"/>
            <a:cs typeface="Times New Roman" pitchFamily="18" charset="0"/>
          </a:endParaRPr>
        </a:p>
      </dsp:txBody>
      <dsp:txXfrm>
        <a:off x="39507" y="1684360"/>
        <a:ext cx="8074386" cy="730296"/>
      </dsp:txXfrm>
    </dsp:sp>
    <dsp:sp modelId="{59B13513-3DBB-45A8-9B00-6D4C1D967AA5}">
      <dsp:nvSpPr>
        <dsp:cNvPr id="0" name=""/>
        <dsp:cNvSpPr/>
      </dsp:nvSpPr>
      <dsp:spPr>
        <a:xfrm>
          <a:off x="0" y="2467270"/>
          <a:ext cx="8153400" cy="809310"/>
        </a:xfrm>
        <a:prstGeom prst="roundRect">
          <a:avLst/>
        </a:prstGeom>
        <a:solidFill>
          <a:srgbClr val="FFFF00"/>
        </a:solidFill>
        <a:ln>
          <a:noFill/>
        </a:ln>
        <a:effectLst>
          <a:glow rad="70000">
            <a:schemeClr val="accent2">
              <a:hueOff val="0"/>
              <a:satOff val="0"/>
              <a:lumOff val="0"/>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just" defTabSz="533400">
            <a:lnSpc>
              <a:spcPct val="100000"/>
            </a:lnSpc>
            <a:spcBef>
              <a:spcPct val="0"/>
            </a:spcBef>
            <a:spcAft>
              <a:spcPts val="0"/>
            </a:spcAft>
          </a:pPr>
          <a:r>
            <a:rPr lang="en-US" sz="1200" kern="1200" dirty="0">
              <a:solidFill>
                <a:schemeClr val="tx1"/>
              </a:solidFill>
              <a:latin typeface="Times New Roman" pitchFamily="18" charset="0"/>
              <a:cs typeface="Times New Roman" pitchFamily="18" charset="0"/>
            </a:rPr>
            <a:t>Quyết định </a:t>
          </a:r>
          <a:r>
            <a:rPr lang="vi-VN" sz="1200" kern="1200" dirty="0">
              <a:solidFill>
                <a:schemeClr val="tx1"/>
              </a:solidFill>
              <a:latin typeface="Times New Roman" pitchFamily="18" charset="0"/>
              <a:cs typeface="Times New Roman" pitchFamily="18" charset="0"/>
            </a:rPr>
            <a:t>7</a:t>
          </a:r>
          <a:r>
            <a:rPr lang="en-US" sz="1200" kern="1200" dirty="0">
              <a:solidFill>
                <a:schemeClr val="tx1"/>
              </a:solidFill>
              <a:latin typeface="Times New Roman" pitchFamily="18" charset="0"/>
              <a:cs typeface="Times New Roman" pitchFamily="18" charset="0"/>
            </a:rPr>
            <a:t>50</a:t>
          </a:r>
          <a:r>
            <a:rPr lang="vi-VN" sz="1200" kern="1200" dirty="0">
              <a:solidFill>
                <a:schemeClr val="tx1"/>
              </a:solidFill>
              <a:latin typeface="Times New Roman" pitchFamily="18" charset="0"/>
              <a:cs typeface="Times New Roman" pitchFamily="18" charset="0"/>
            </a:rPr>
            <a:t>/QĐ-ĐHKTKTCN ngày </a:t>
          </a:r>
          <a:r>
            <a:rPr lang="en-US" sz="1200" kern="1200" dirty="0">
              <a:solidFill>
                <a:schemeClr val="tx1"/>
              </a:solidFill>
              <a:latin typeface="Times New Roman" pitchFamily="18" charset="0"/>
              <a:cs typeface="Times New Roman" pitchFamily="18" charset="0"/>
            </a:rPr>
            <a:t>20</a:t>
          </a:r>
          <a:r>
            <a:rPr lang="vi-VN" sz="1200" kern="1200" dirty="0">
              <a:solidFill>
                <a:schemeClr val="tx1"/>
              </a:solidFill>
              <a:latin typeface="Times New Roman" pitchFamily="18" charset="0"/>
              <a:cs typeface="Times New Roman" pitchFamily="18" charset="0"/>
            </a:rPr>
            <a:t> tháng </a:t>
          </a:r>
          <a:r>
            <a:rPr lang="en-US" sz="1200" kern="1200" dirty="0">
              <a:solidFill>
                <a:schemeClr val="tx1"/>
              </a:solidFill>
              <a:latin typeface="Times New Roman" pitchFamily="18" charset="0"/>
              <a:cs typeface="Times New Roman" pitchFamily="18" charset="0"/>
            </a:rPr>
            <a:t>8</a:t>
          </a:r>
          <a:r>
            <a:rPr lang="vi-VN" sz="1200" kern="1200" dirty="0">
              <a:solidFill>
                <a:schemeClr val="tx1"/>
              </a:solidFill>
              <a:latin typeface="Times New Roman" pitchFamily="18" charset="0"/>
              <a:cs typeface="Times New Roman" pitchFamily="18" charset="0"/>
            </a:rPr>
            <a:t> năm 20</a:t>
          </a:r>
          <a:r>
            <a:rPr lang="en-US" sz="1200" kern="1200" dirty="0">
              <a:solidFill>
                <a:schemeClr val="tx1"/>
              </a:solidFill>
              <a:latin typeface="Times New Roman" pitchFamily="18" charset="0"/>
              <a:cs typeface="Times New Roman" pitchFamily="18" charset="0"/>
            </a:rPr>
            <a:t>18 </a:t>
          </a:r>
          <a:r>
            <a:rPr lang="vi-VN" sz="1200" kern="1200" dirty="0">
              <a:solidFill>
                <a:schemeClr val="tx1"/>
              </a:solidFill>
              <a:latin typeface="Times New Roman" pitchFamily="18" charset="0"/>
              <a:cs typeface="Times New Roman" pitchFamily="18" charset="0"/>
            </a:rPr>
            <a:t>Quy chế ngoại trú  của sinh viên Trường Đại học Kinh tế - Kỹ thuật Công nghiệp</a:t>
          </a:r>
          <a:r>
            <a:rPr lang="en-US" sz="1200" kern="1200" dirty="0">
              <a:solidFill>
                <a:schemeClr val="tx1"/>
              </a:solidFill>
              <a:latin typeface="Times New Roman" pitchFamily="18" charset="0"/>
              <a:cs typeface="Times New Roman" pitchFamily="18" charset="0"/>
            </a:rPr>
            <a:t>.</a:t>
          </a:r>
          <a:r>
            <a:rPr lang="vi-VN" sz="1200" kern="1200" dirty="0">
              <a:solidFill>
                <a:schemeClr val="tx1"/>
              </a:solidFill>
              <a:latin typeface="Times New Roman" pitchFamily="18" charset="0"/>
              <a:cs typeface="Times New Roman" pitchFamily="18" charset="0"/>
            </a:rPr>
            <a:t> </a:t>
          </a:r>
          <a:r>
            <a:rPr lang="en-US" sz="1200" kern="1200" dirty="0">
              <a:solidFill>
                <a:schemeClr val="tx1"/>
              </a:solidFill>
              <a:latin typeface="Times New Roman" pitchFamily="18" charset="0"/>
              <a:cs typeface="Times New Roman" pitchFamily="18" charset="0"/>
              <a:hlinkClick xmlns:r="http://schemas.openxmlformats.org/officeDocument/2006/relationships" r:id="rId4"/>
            </a:rPr>
            <a:t>https://sinhvien.uneti.edu.vn/sinh-vien/tin-tuc/quyet-dinh-750-qd-dhktktcn-ngay-20-10-2018-ve-ban-hanh-quy-che-ngoai-tru-cua-sv-truong-dh-kinh-te-ky-thuat-cong-nghiep.html</a:t>
          </a:r>
          <a:endParaRPr lang="en-US" sz="1200" kern="1200" dirty="0">
            <a:solidFill>
              <a:schemeClr val="tx1"/>
            </a:solidFill>
            <a:latin typeface="Times New Roman" pitchFamily="18" charset="0"/>
            <a:cs typeface="Times New Roman" pitchFamily="18" charset="0"/>
          </a:endParaRPr>
        </a:p>
      </dsp:txBody>
      <dsp:txXfrm>
        <a:off x="39507" y="2506777"/>
        <a:ext cx="8074386" cy="7302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71A1C9-39E4-466E-B76E-0CCF8C505EFE}">
      <dsp:nvSpPr>
        <dsp:cNvPr id="0" name=""/>
        <dsp:cNvSpPr/>
      </dsp:nvSpPr>
      <dsp:spPr>
        <a:xfrm>
          <a:off x="0" y="0"/>
          <a:ext cx="7924800" cy="773774"/>
        </a:xfrm>
        <a:prstGeom prst="roundRect">
          <a:avLst/>
        </a:prstGeom>
        <a:solidFill>
          <a:srgbClr val="FFFF00"/>
        </a:solidFill>
        <a:ln>
          <a:noFill/>
        </a:ln>
        <a:effectLst>
          <a:glow rad="70000">
            <a:schemeClr val="accent2">
              <a:hueOff val="0"/>
              <a:satOff val="0"/>
              <a:lumOff val="0"/>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a:lnSpc>
              <a:spcPct val="100000"/>
            </a:lnSpc>
            <a:spcBef>
              <a:spcPct val="0"/>
            </a:spcBef>
            <a:spcAft>
              <a:spcPct val="35000"/>
            </a:spcAft>
          </a:pPr>
          <a:r>
            <a:rPr lang="en-US" sz="1200" kern="1200" dirty="0">
              <a:solidFill>
                <a:schemeClr val="tx1"/>
              </a:solidFill>
              <a:latin typeface="Times New Roman" pitchFamily="18" charset="0"/>
              <a:cs typeface="Times New Roman" pitchFamily="18" charset="0"/>
            </a:rPr>
            <a:t>Quyết định </a:t>
          </a:r>
          <a:r>
            <a:rPr lang="vi-VN" sz="1200" kern="1200" dirty="0">
              <a:solidFill>
                <a:schemeClr val="tx1"/>
              </a:solidFill>
              <a:latin typeface="Times New Roman" pitchFamily="18" charset="0"/>
              <a:cs typeface="Times New Roman" pitchFamily="18" charset="0"/>
            </a:rPr>
            <a:t>7</a:t>
          </a:r>
          <a:r>
            <a:rPr lang="en-US" sz="1200" kern="1200" dirty="0">
              <a:solidFill>
                <a:schemeClr val="tx1"/>
              </a:solidFill>
              <a:latin typeface="Times New Roman" pitchFamily="18" charset="0"/>
              <a:cs typeface="Times New Roman" pitchFamily="18" charset="0"/>
            </a:rPr>
            <a:t>54</a:t>
          </a:r>
          <a:r>
            <a:rPr lang="vi-VN" sz="1200" kern="1200" dirty="0">
              <a:solidFill>
                <a:schemeClr val="tx1"/>
              </a:solidFill>
              <a:latin typeface="Times New Roman" pitchFamily="18" charset="0"/>
              <a:cs typeface="Times New Roman" pitchFamily="18" charset="0"/>
            </a:rPr>
            <a:t>/QĐ-ĐHKTKTCN ngày </a:t>
          </a:r>
          <a:r>
            <a:rPr lang="en-US" sz="1200" kern="1200" dirty="0">
              <a:solidFill>
                <a:schemeClr val="tx1"/>
              </a:solidFill>
              <a:latin typeface="Times New Roman" pitchFamily="18" charset="0"/>
              <a:cs typeface="Times New Roman" pitchFamily="18" charset="0"/>
            </a:rPr>
            <a:t>20</a:t>
          </a:r>
          <a:r>
            <a:rPr lang="vi-VN" sz="1200" kern="1200" dirty="0">
              <a:solidFill>
                <a:schemeClr val="tx1"/>
              </a:solidFill>
              <a:latin typeface="Times New Roman" pitchFamily="18" charset="0"/>
              <a:cs typeface="Times New Roman" pitchFamily="18" charset="0"/>
            </a:rPr>
            <a:t> tháng </a:t>
          </a:r>
          <a:r>
            <a:rPr lang="en-US" sz="1200" kern="1200" dirty="0">
              <a:solidFill>
                <a:schemeClr val="tx1"/>
              </a:solidFill>
              <a:latin typeface="Times New Roman" pitchFamily="18" charset="0"/>
              <a:cs typeface="Times New Roman" pitchFamily="18" charset="0"/>
            </a:rPr>
            <a:t>8</a:t>
          </a:r>
          <a:r>
            <a:rPr lang="vi-VN" sz="1200" kern="1200" dirty="0">
              <a:solidFill>
                <a:schemeClr val="tx1"/>
              </a:solidFill>
              <a:latin typeface="Times New Roman" pitchFamily="18" charset="0"/>
              <a:cs typeface="Times New Roman" pitchFamily="18" charset="0"/>
            </a:rPr>
            <a:t> năm 20</a:t>
          </a:r>
          <a:r>
            <a:rPr lang="en-US" sz="1200" kern="1200" dirty="0">
              <a:solidFill>
                <a:schemeClr val="tx1"/>
              </a:solidFill>
              <a:latin typeface="Times New Roman" pitchFamily="18" charset="0"/>
              <a:cs typeface="Times New Roman" pitchFamily="18" charset="0"/>
            </a:rPr>
            <a:t>18 </a:t>
          </a:r>
          <a:r>
            <a:rPr lang="vi-VN" sz="1200" kern="1200" dirty="0">
              <a:solidFill>
                <a:schemeClr val="tx1"/>
              </a:solidFill>
              <a:latin typeface="Times New Roman" pitchFamily="18" charset="0"/>
              <a:cs typeface="Times New Roman" pitchFamily="18" charset="0"/>
            </a:rPr>
            <a:t>Quy định về miễn, giảm học phí và hỗ trợ chi phí học tập đối với sinh viên Trường Đại học Kinh tế - Kỹ thuật Công nghiệp</a:t>
          </a:r>
          <a:r>
            <a:rPr lang="en-US" sz="1200" kern="1200" dirty="0">
              <a:solidFill>
                <a:schemeClr val="tx1"/>
              </a:solidFill>
              <a:latin typeface="Times New Roman" pitchFamily="18" charset="0"/>
              <a:cs typeface="Times New Roman" pitchFamily="18" charset="0"/>
            </a:rPr>
            <a:t>.</a:t>
          </a:r>
          <a:r>
            <a:rPr lang="vi-VN" sz="1200" kern="1200" dirty="0">
              <a:solidFill>
                <a:schemeClr val="tx1"/>
              </a:solidFill>
              <a:latin typeface="Times New Roman" pitchFamily="18" charset="0"/>
              <a:cs typeface="Times New Roman" pitchFamily="18" charset="0"/>
            </a:rPr>
            <a:t> </a:t>
          </a:r>
          <a:r>
            <a:rPr lang="en-US" sz="1200" kern="1200" dirty="0">
              <a:solidFill>
                <a:schemeClr val="tx1"/>
              </a:solidFill>
              <a:latin typeface="Times New Roman" pitchFamily="18" charset="0"/>
              <a:cs typeface="Times New Roman" pitchFamily="18" charset="0"/>
              <a:hlinkClick xmlns:r="http://schemas.openxmlformats.org/officeDocument/2006/relationships" r:id="rId1"/>
            </a:rPr>
            <a:t>https://sinhvien.uneti.edu.vn/sinh-vien/tin-tuc/quyet-dinh-so-754-qd-dhktktcn-ngay-20-10-2018-ve-ban-hanh-quy-dinh-mien-giam-hoc-phi-hoc-tap-doi-voi-sinh-cien-truong-dh-kinh-te-ky-thuat-cong-nghiep.html</a:t>
          </a:r>
          <a:endParaRPr lang="en-US" sz="1200" kern="1200" dirty="0">
            <a:solidFill>
              <a:schemeClr val="tx1"/>
            </a:solidFill>
            <a:latin typeface="Times New Roman" pitchFamily="18" charset="0"/>
            <a:cs typeface="Times New Roman" pitchFamily="18" charset="0"/>
          </a:endParaRPr>
        </a:p>
      </dsp:txBody>
      <dsp:txXfrm>
        <a:off x="37773" y="37773"/>
        <a:ext cx="7849254" cy="698228"/>
      </dsp:txXfrm>
    </dsp:sp>
    <dsp:sp modelId="{19F42E92-C505-466E-A74A-07EE42F9C652}">
      <dsp:nvSpPr>
        <dsp:cNvPr id="0" name=""/>
        <dsp:cNvSpPr/>
      </dsp:nvSpPr>
      <dsp:spPr>
        <a:xfrm>
          <a:off x="0" y="853660"/>
          <a:ext cx="7924800" cy="908509"/>
        </a:xfrm>
        <a:prstGeom prst="roundRect">
          <a:avLst/>
        </a:prstGeom>
        <a:solidFill>
          <a:srgbClr val="FFFF00"/>
        </a:solidFill>
        <a:ln>
          <a:noFill/>
        </a:ln>
        <a:effectLst>
          <a:glow rad="70000">
            <a:schemeClr val="accent2">
              <a:hueOff val="0"/>
              <a:satOff val="0"/>
              <a:lumOff val="0"/>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ts val="0"/>
            </a:spcAft>
          </a:pPr>
          <a:r>
            <a:rPr lang="en-US" sz="1200" kern="1200" dirty="0">
              <a:solidFill>
                <a:schemeClr val="tx1"/>
              </a:solidFill>
              <a:latin typeface="Times New Roman" pitchFamily="18" charset="0"/>
              <a:cs typeface="Times New Roman" pitchFamily="18" charset="0"/>
            </a:rPr>
            <a:t>Quyết định 644</a:t>
          </a:r>
          <a:r>
            <a:rPr lang="vi-VN" sz="1200" kern="1200" dirty="0">
              <a:solidFill>
                <a:schemeClr val="tx1"/>
              </a:solidFill>
              <a:latin typeface="Times New Roman" pitchFamily="18" charset="0"/>
              <a:cs typeface="Times New Roman" pitchFamily="18" charset="0"/>
            </a:rPr>
            <a:t>/QĐ-ĐHKTKTCN ngày </a:t>
          </a:r>
          <a:r>
            <a:rPr lang="en-US" sz="1200" kern="1200" dirty="0">
              <a:solidFill>
                <a:schemeClr val="tx1"/>
              </a:solidFill>
              <a:latin typeface="Times New Roman" pitchFamily="18" charset="0"/>
              <a:cs typeface="Times New Roman" pitchFamily="18" charset="0"/>
            </a:rPr>
            <a:t>01</a:t>
          </a:r>
          <a:r>
            <a:rPr lang="vi-VN" sz="1200" kern="1200" dirty="0">
              <a:solidFill>
                <a:schemeClr val="tx1"/>
              </a:solidFill>
              <a:latin typeface="Times New Roman" pitchFamily="18" charset="0"/>
              <a:cs typeface="Times New Roman" pitchFamily="18" charset="0"/>
            </a:rPr>
            <a:t> tháng </a:t>
          </a:r>
          <a:r>
            <a:rPr lang="en-US" sz="1200" kern="1200" dirty="0">
              <a:solidFill>
                <a:schemeClr val="tx1"/>
              </a:solidFill>
              <a:latin typeface="Times New Roman" pitchFamily="18" charset="0"/>
              <a:cs typeface="Times New Roman" pitchFamily="18" charset="0"/>
            </a:rPr>
            <a:t>12</a:t>
          </a:r>
          <a:r>
            <a:rPr lang="vi-VN" sz="1200" kern="1200" dirty="0">
              <a:solidFill>
                <a:schemeClr val="tx1"/>
              </a:solidFill>
              <a:latin typeface="Times New Roman" pitchFamily="18" charset="0"/>
              <a:cs typeface="Times New Roman" pitchFamily="18" charset="0"/>
            </a:rPr>
            <a:t> năm 20</a:t>
          </a:r>
          <a:r>
            <a:rPr lang="en-US" sz="1200" kern="1200" dirty="0">
              <a:solidFill>
                <a:schemeClr val="tx1"/>
              </a:solidFill>
              <a:latin typeface="Times New Roman" pitchFamily="18" charset="0"/>
              <a:cs typeface="Times New Roman" pitchFamily="18" charset="0"/>
            </a:rPr>
            <a:t>20 V/v sửa đổi bổ sung một số nội dung của Quy chế đánh giá kết quả điểm rèn luyện được ban hành theo Quyết định 747</a:t>
          </a:r>
          <a:r>
            <a:rPr lang="vi-VN" sz="1200" kern="1200" dirty="0">
              <a:solidFill>
                <a:schemeClr val="tx1"/>
              </a:solidFill>
              <a:latin typeface="Times New Roman" pitchFamily="18" charset="0"/>
              <a:cs typeface="Times New Roman" pitchFamily="18" charset="0"/>
            </a:rPr>
            <a:t>/QĐ-ĐHKTKTCN ngày </a:t>
          </a:r>
          <a:r>
            <a:rPr lang="en-US" sz="1200" kern="1200" dirty="0">
              <a:solidFill>
                <a:schemeClr val="tx1"/>
              </a:solidFill>
              <a:latin typeface="Times New Roman" pitchFamily="18" charset="0"/>
              <a:cs typeface="Times New Roman" pitchFamily="18" charset="0"/>
            </a:rPr>
            <a:t>20/8/</a:t>
          </a:r>
          <a:r>
            <a:rPr lang="vi-VN" sz="1200" kern="1200" dirty="0">
              <a:solidFill>
                <a:schemeClr val="tx1"/>
              </a:solidFill>
              <a:latin typeface="Times New Roman" pitchFamily="18" charset="0"/>
              <a:cs typeface="Times New Roman" pitchFamily="18" charset="0"/>
            </a:rPr>
            <a:t>20</a:t>
          </a:r>
          <a:r>
            <a:rPr lang="en-US" sz="1200" kern="1200" dirty="0">
              <a:solidFill>
                <a:schemeClr val="tx1"/>
              </a:solidFill>
              <a:latin typeface="Times New Roman" pitchFamily="18" charset="0"/>
              <a:cs typeface="Times New Roman" pitchFamily="18" charset="0"/>
            </a:rPr>
            <a:t>18  của Hiệu trưởng </a:t>
          </a:r>
          <a:r>
            <a:rPr lang="vi-VN" sz="1200" kern="1200" dirty="0">
              <a:solidFill>
                <a:schemeClr val="tx1"/>
              </a:solidFill>
              <a:latin typeface="Times New Roman" pitchFamily="18" charset="0"/>
              <a:cs typeface="Times New Roman" pitchFamily="18" charset="0"/>
            </a:rPr>
            <a:t>Trường Đại học Kinh tế - Kỹ thuật Công nghiệp</a:t>
          </a:r>
          <a:r>
            <a:rPr lang="en-US" sz="1200" kern="1200" dirty="0">
              <a:solidFill>
                <a:schemeClr val="tx1"/>
              </a:solidFill>
              <a:latin typeface="Times New Roman" pitchFamily="18" charset="0"/>
              <a:cs typeface="Times New Roman" pitchFamily="18" charset="0"/>
            </a:rPr>
            <a:t>. </a:t>
          </a:r>
          <a:r>
            <a:rPr lang="en-US" sz="1200" b="1" kern="1200" dirty="0">
              <a:solidFill>
                <a:schemeClr val="tx1"/>
              </a:solidFill>
              <a:latin typeface="Times New Roman" pitchFamily="18" charset="0"/>
              <a:cs typeface="Times New Roman" pitchFamily="18" charset="0"/>
              <a:hlinkClick xmlns:r="http://schemas.openxmlformats.org/officeDocument/2006/relationships" r:id="rId2"/>
            </a:rPr>
            <a:t>https://sinhvien.uneti.edu.vn/sinh-vien/tin-tuc/quyet-dinh-so-644-qd-dhktktcn-ngay-01-12-2020-v-v-sua-doi-bo-sung-mot-so-noi-dung-cua-quy-che-danh-gia-ket-qua-ren-luyen-sinh-vien-043926.html</a:t>
          </a:r>
          <a:endParaRPr lang="en-US" sz="1200" kern="1200" dirty="0">
            <a:solidFill>
              <a:schemeClr val="tx1"/>
            </a:solidFill>
            <a:latin typeface="Times New Roman" pitchFamily="18" charset="0"/>
            <a:cs typeface="Times New Roman" pitchFamily="18" charset="0"/>
          </a:endParaRPr>
        </a:p>
      </dsp:txBody>
      <dsp:txXfrm>
        <a:off x="44350" y="898010"/>
        <a:ext cx="7836100" cy="819809"/>
      </dsp:txXfrm>
    </dsp:sp>
    <dsp:sp modelId="{F3EC614D-881C-4B31-A0E6-8DFE4C073909}">
      <dsp:nvSpPr>
        <dsp:cNvPr id="0" name=""/>
        <dsp:cNvSpPr/>
      </dsp:nvSpPr>
      <dsp:spPr>
        <a:xfrm>
          <a:off x="0" y="1975060"/>
          <a:ext cx="7924800" cy="399136"/>
        </a:xfrm>
        <a:prstGeom prst="roundRect">
          <a:avLst/>
        </a:prstGeom>
        <a:solidFill>
          <a:srgbClr val="FFFF00"/>
        </a:solidFill>
        <a:ln>
          <a:noFill/>
        </a:ln>
        <a:effectLst>
          <a:glow rad="70000">
            <a:schemeClr val="accent2">
              <a:hueOff val="0"/>
              <a:satOff val="0"/>
              <a:lumOff val="0"/>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vi-VN" sz="1200" kern="1200" dirty="0">
              <a:solidFill>
                <a:schemeClr val="tx1"/>
              </a:solidFill>
              <a:latin typeface="Times New Roman" pitchFamily="18" charset="0"/>
              <a:cs typeface="Times New Roman" pitchFamily="18" charset="0"/>
            </a:rPr>
            <a:t>Quyết định số 157/2007/BGD&amp;ĐT qui định thủ tục vay vốn đối với sinh viên.</a:t>
          </a:r>
          <a:r>
            <a:rPr lang="en-US" sz="1200" b="1" kern="1200" dirty="0">
              <a:solidFill>
                <a:schemeClr val="tx1"/>
              </a:solidFill>
              <a:latin typeface="Times New Roman" pitchFamily="18" charset="0"/>
              <a:cs typeface="Times New Roman" pitchFamily="18" charset="0"/>
              <a:hlinkClick xmlns:r="http://schemas.openxmlformats.org/officeDocument/2006/relationships" r:id="rId3"/>
            </a:rPr>
            <a:t>https://uneti.edu.vn/quyet-dinh-so-157-ngay-27-thang-09-nam-2007-cua-thu-tuong-chinh-phu-ve-tin-dung-doi-voi-sinh-vien</a:t>
          </a:r>
          <a:r>
            <a:rPr lang="en-US" sz="1000" b="1" kern="1200" dirty="0">
              <a:solidFill>
                <a:schemeClr val="bg1"/>
              </a:solidFill>
              <a:latin typeface="Times New Roman" pitchFamily="18" charset="0"/>
              <a:cs typeface="Times New Roman" pitchFamily="18" charset="0"/>
              <a:hlinkClick xmlns:r="http://schemas.openxmlformats.org/officeDocument/2006/relationships" r:id="rId3"/>
            </a:rPr>
            <a:t>/</a:t>
          </a:r>
          <a:endParaRPr lang="en-US" sz="1200" kern="1200" dirty="0">
            <a:latin typeface="Times New Roman" pitchFamily="18" charset="0"/>
            <a:cs typeface="Times New Roman" pitchFamily="18" charset="0"/>
          </a:endParaRPr>
        </a:p>
      </dsp:txBody>
      <dsp:txXfrm>
        <a:off x="19484" y="1994544"/>
        <a:ext cx="7885832" cy="360168"/>
      </dsp:txXfrm>
    </dsp:sp>
    <dsp:sp modelId="{703BC9AC-7DD8-4AE9-A643-9526F8D8D8B9}">
      <dsp:nvSpPr>
        <dsp:cNvPr id="0" name=""/>
        <dsp:cNvSpPr/>
      </dsp:nvSpPr>
      <dsp:spPr>
        <a:xfrm>
          <a:off x="0" y="2607592"/>
          <a:ext cx="7924800" cy="821407"/>
        </a:xfrm>
        <a:prstGeom prst="roundRect">
          <a:avLst/>
        </a:prstGeom>
        <a:solidFill>
          <a:srgbClr val="FFFF00"/>
        </a:solidFill>
        <a:ln>
          <a:noFill/>
        </a:ln>
        <a:effectLst>
          <a:glow rad="70000">
            <a:schemeClr val="accent2">
              <a:hueOff val="0"/>
              <a:satOff val="0"/>
              <a:lumOff val="0"/>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en-US" sz="1200" kern="1200" dirty="0">
              <a:solidFill>
                <a:schemeClr val="tx1"/>
              </a:solidFill>
              <a:latin typeface="Times New Roman" pitchFamily="18" charset="0"/>
              <a:cs typeface="Times New Roman" pitchFamily="18" charset="0"/>
            </a:rPr>
            <a:t>Nghị định 81/2021/NĐ-CP quy định về cơ chế thu, quản lý học phí đối vói cơ sở giáo dục thuộc hệ thống giáo dục quốc dân và chính sách miễn giảm học phí, hỗ trợ kinh phí học tập; giá dịch vụ trong lĩnh vực giáo dục và đào tạo. Áp dụng từ 15/10/2021. </a:t>
          </a:r>
          <a:r>
            <a:rPr lang="en-US" sz="1200" kern="1200" dirty="0">
              <a:solidFill>
                <a:schemeClr val="tx1"/>
              </a:solidFill>
              <a:latin typeface="Times New Roman" pitchFamily="18" charset="0"/>
              <a:cs typeface="Times New Roman" pitchFamily="18" charset="0"/>
              <a:hlinkClick xmlns:r="http://schemas.openxmlformats.org/officeDocument/2006/relationships" r:id="rId4"/>
            </a:rPr>
            <a:t>https://uneti.edu.vn/nghi-dinh-so-81-2021-nd-cp-quy-dinh-ve-co-che-thu-quan-ly-hoc-phi-doi-voi-co-so-giao-duc-thuoc-he-thong-giao-duc-quoc-dan-va-chinh-sach-mien-giam-hoc-phi-ho-tro-chi-phi-hoc-tap-gia-dich-vu-trong-l</a:t>
          </a:r>
          <a:r>
            <a:rPr lang="en-US" sz="1100" kern="1200" dirty="0">
              <a:latin typeface="Times New Roman" pitchFamily="18" charset="0"/>
              <a:cs typeface="Times New Roman" pitchFamily="18" charset="0"/>
              <a:hlinkClick xmlns:r="http://schemas.openxmlformats.org/officeDocument/2006/relationships" r:id="rId4"/>
            </a:rPr>
            <a:t>/</a:t>
          </a:r>
          <a:endParaRPr lang="en-US" sz="1200" kern="1200" dirty="0">
            <a:latin typeface="Times New Roman" pitchFamily="18" charset="0"/>
            <a:cs typeface="Times New Roman" pitchFamily="18" charset="0"/>
          </a:endParaRPr>
        </a:p>
      </dsp:txBody>
      <dsp:txXfrm>
        <a:off x="40098" y="2647690"/>
        <a:ext cx="7844604" cy="7412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007D24-5E0C-43B3-8DA3-A8E25FF6B5C6}">
      <dsp:nvSpPr>
        <dsp:cNvPr id="0" name=""/>
        <dsp:cNvSpPr/>
      </dsp:nvSpPr>
      <dsp:spPr>
        <a:xfrm>
          <a:off x="0" y="1228993"/>
          <a:ext cx="7848600" cy="2261992"/>
        </a:xfrm>
        <a:prstGeom prst="rect">
          <a:avLst/>
        </a:prstGeom>
        <a:solidFill>
          <a:srgbClr val="FFFF00"/>
        </a:solidFill>
        <a:ln>
          <a:noFill/>
        </a:ln>
        <a:effectLst>
          <a:glow rad="70000">
            <a:schemeClr val="accent3">
              <a:hueOff val="0"/>
              <a:satOff val="0"/>
              <a:lumOff val="0"/>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8232" tIns="78232" rIns="78232" bIns="78232" numCol="1" spcCol="1270" anchor="ctr" anchorCtr="0">
          <a:noAutofit/>
        </a:bodyPr>
        <a:lstStyle/>
        <a:p>
          <a:pPr lvl="0" algn="l" defTabSz="488950">
            <a:lnSpc>
              <a:spcPct val="90000"/>
            </a:lnSpc>
            <a:spcBef>
              <a:spcPct val="0"/>
            </a:spcBef>
            <a:spcAft>
              <a:spcPct val="35000"/>
            </a:spcAft>
          </a:pPr>
          <a:r>
            <a:rPr lang="vi-VN" sz="1100" b="1" kern="1200" dirty="0">
              <a:solidFill>
                <a:schemeClr val="tx1"/>
              </a:solidFill>
              <a:latin typeface="Times New Roman" panose="02020603050405020304" pitchFamily="18" charset="0"/>
              <a:cs typeface="Times New Roman" panose="02020603050405020304" pitchFamily="18" charset="0"/>
            </a:rPr>
            <a:t>Điều 4. Đánh giá về ý thức học tập</a:t>
          </a:r>
          <a:r>
            <a:rPr lang="en-US" sz="1100" b="1" kern="1200" dirty="0">
              <a:solidFill>
                <a:schemeClr val="tx1"/>
              </a:solidFill>
              <a:latin typeface="Times New Roman" panose="02020603050405020304" pitchFamily="18" charset="0"/>
              <a:cs typeface="Times New Roman" panose="02020603050405020304" pitchFamily="18" charset="0"/>
            </a:rPr>
            <a:t> - </a:t>
          </a:r>
          <a:r>
            <a:rPr lang="vi-VN" sz="1100" i="1" kern="1200" dirty="0">
              <a:solidFill>
                <a:schemeClr val="tx1"/>
              </a:solidFill>
              <a:latin typeface="Times New Roman" panose="02020603050405020304" pitchFamily="18" charset="0"/>
              <a:cs typeface="Times New Roman" panose="02020603050405020304" pitchFamily="18" charset="0"/>
            </a:rPr>
            <a:t>Khung điểm đánh giá từ 0 đến 20 điểm. </a:t>
          </a:r>
          <a:r>
            <a:rPr lang="vi-VN" sz="1100" b="1" kern="1200" dirty="0">
              <a:solidFill>
                <a:schemeClr val="tx1"/>
              </a:solidFill>
              <a:latin typeface="Times New Roman" panose="02020603050405020304" pitchFamily="18" charset="0"/>
              <a:cs typeface="Times New Roman" panose="02020603050405020304" pitchFamily="18" charset="0"/>
            </a:rPr>
            <a:t> </a:t>
          </a:r>
          <a:endParaRPr lang="en-US" sz="1100" b="1" kern="1200" dirty="0">
            <a:solidFill>
              <a:schemeClr val="tx1"/>
            </a:solidFill>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r>
            <a:rPr lang="vi-VN" sz="1100" b="1" kern="1200" dirty="0">
              <a:solidFill>
                <a:schemeClr val="tx1"/>
              </a:solidFill>
              <a:latin typeface="Times New Roman" panose="02020603050405020304" pitchFamily="18" charset="0"/>
              <a:cs typeface="Times New Roman" panose="02020603050405020304" pitchFamily="18" charset="0"/>
            </a:rPr>
            <a:t>Điều 5. Đánh giá về ý thức và kết quả chấp hành nội quy, quy chế, quy định trong nhà trường</a:t>
          </a:r>
          <a:r>
            <a:rPr lang="en-US" sz="1100" b="1" kern="1200" dirty="0">
              <a:solidFill>
                <a:schemeClr val="tx1"/>
              </a:solidFill>
              <a:latin typeface="Times New Roman" panose="02020603050405020304" pitchFamily="18" charset="0"/>
              <a:cs typeface="Times New Roman" panose="02020603050405020304" pitchFamily="18" charset="0"/>
            </a:rPr>
            <a:t> - </a:t>
          </a:r>
          <a:r>
            <a:rPr lang="vi-VN" sz="1100" i="1" kern="1200" dirty="0">
              <a:solidFill>
                <a:schemeClr val="tx1"/>
              </a:solidFill>
              <a:latin typeface="Times New Roman" panose="02020603050405020304" pitchFamily="18" charset="0"/>
              <a:cs typeface="Times New Roman" panose="02020603050405020304" pitchFamily="18" charset="0"/>
            </a:rPr>
            <a:t>Khung điểm đánh giá từ 0 đến 25 điểm. </a:t>
          </a:r>
          <a:endParaRPr lang="en-US" sz="1100" b="1" kern="1200" dirty="0">
            <a:solidFill>
              <a:schemeClr val="tx1"/>
            </a:solidFill>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r>
            <a:rPr lang="vi-VN" sz="1100" b="1" kern="1200" dirty="0">
              <a:solidFill>
                <a:schemeClr val="tx1"/>
              </a:solidFill>
              <a:latin typeface="Times New Roman" panose="02020603050405020304" pitchFamily="18" charset="0"/>
              <a:cs typeface="Times New Roman" panose="02020603050405020304" pitchFamily="18" charset="0"/>
            </a:rPr>
            <a:t>Điều 6. Đánh giá về ý thức và kết quả tham gia các hoạt động chính trị - xã hội, văn hoá, văn nghệ, thể thao, phòng chống các tệ nạn xã hội </a:t>
          </a:r>
          <a:r>
            <a:rPr lang="en-US" sz="1100" b="1" kern="1200" dirty="0">
              <a:solidFill>
                <a:schemeClr val="tx1"/>
              </a:solidFill>
              <a:latin typeface="Times New Roman" panose="02020603050405020304" pitchFamily="18" charset="0"/>
              <a:cs typeface="Times New Roman" panose="02020603050405020304" pitchFamily="18" charset="0"/>
            </a:rPr>
            <a:t> - </a:t>
          </a:r>
          <a:r>
            <a:rPr lang="vi-VN" sz="1100" i="1" kern="1200" dirty="0">
              <a:solidFill>
                <a:schemeClr val="tx1"/>
              </a:solidFill>
              <a:latin typeface="Times New Roman" panose="02020603050405020304" pitchFamily="18" charset="0"/>
              <a:cs typeface="Times New Roman" panose="02020603050405020304" pitchFamily="18" charset="0"/>
            </a:rPr>
            <a:t>Khung điểm đánh giá từ 0 đến 20 điểm. </a:t>
          </a:r>
          <a:endParaRPr lang="en-US" sz="1100" b="1" kern="1200" dirty="0">
            <a:solidFill>
              <a:schemeClr val="tx1"/>
            </a:solidFill>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r>
            <a:rPr lang="vi-VN" sz="1100" b="1" kern="1200" dirty="0">
              <a:solidFill>
                <a:schemeClr val="tx1"/>
              </a:solidFill>
              <a:latin typeface="Times New Roman" panose="02020603050405020304" pitchFamily="18" charset="0"/>
              <a:cs typeface="Times New Roman" panose="02020603050405020304" pitchFamily="18" charset="0"/>
            </a:rPr>
            <a:t>Điều 7. Đánh giá về ý thức công dân trong quan hệ với cộng đồng </a:t>
          </a:r>
          <a:r>
            <a:rPr lang="en-US" sz="1100" b="1" kern="1200" dirty="0">
              <a:solidFill>
                <a:schemeClr val="tx1"/>
              </a:solidFill>
              <a:latin typeface="Times New Roman" panose="02020603050405020304" pitchFamily="18" charset="0"/>
              <a:cs typeface="Times New Roman" panose="02020603050405020304" pitchFamily="18" charset="0"/>
            </a:rPr>
            <a:t>- </a:t>
          </a:r>
          <a:r>
            <a:rPr lang="vi-VN" sz="1100" i="1" kern="1200" dirty="0">
              <a:solidFill>
                <a:schemeClr val="tx1"/>
              </a:solidFill>
              <a:latin typeface="Times New Roman" panose="02020603050405020304" pitchFamily="18" charset="0"/>
              <a:cs typeface="Times New Roman" panose="02020603050405020304" pitchFamily="18" charset="0"/>
            </a:rPr>
            <a:t>Khung điểm đánh giá từ 0 đến 25 điểm. </a:t>
          </a:r>
          <a:endParaRPr lang="en-US" sz="1100" b="1" kern="1200" dirty="0">
            <a:solidFill>
              <a:schemeClr val="tx1"/>
            </a:solidFill>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r>
            <a:rPr lang="vi-VN" sz="1100" b="1" kern="1200" dirty="0">
              <a:solidFill>
                <a:schemeClr val="tx1"/>
              </a:solidFill>
              <a:latin typeface="Times New Roman" panose="02020603050405020304" pitchFamily="18" charset="0"/>
              <a:cs typeface="Times New Roman" panose="02020603050405020304" pitchFamily="18" charset="0"/>
            </a:rPr>
            <a:t>Điều 8. Đánh giá về ý thức và kết quả tham gia công tác cán bộ lớp, các đoàn thể, tổ chức trong nhà trường hoặc đạt được thành tích đặc biệt trong học tập,</a:t>
          </a:r>
          <a:r>
            <a:rPr lang="en-US" sz="1100" b="1" kern="1200" dirty="0">
              <a:solidFill>
                <a:schemeClr val="tx1"/>
              </a:solidFill>
              <a:latin typeface="Times New Roman" panose="02020603050405020304" pitchFamily="18" charset="0"/>
              <a:cs typeface="Times New Roman" panose="02020603050405020304" pitchFamily="18" charset="0"/>
            </a:rPr>
            <a:t> </a:t>
          </a:r>
          <a:r>
            <a:rPr lang="vi-VN" sz="1100" b="1" kern="1200" dirty="0">
              <a:solidFill>
                <a:schemeClr val="tx1"/>
              </a:solidFill>
              <a:latin typeface="Times New Roman" panose="02020603050405020304" pitchFamily="18" charset="0"/>
              <a:cs typeface="Times New Roman" panose="02020603050405020304" pitchFamily="18" charset="0"/>
            </a:rPr>
            <a:t>rèn luyện</a:t>
          </a:r>
          <a:r>
            <a:rPr lang="en-US" sz="1100" b="1" kern="1200" dirty="0">
              <a:solidFill>
                <a:schemeClr val="tx1"/>
              </a:solidFill>
              <a:latin typeface="Times New Roman" panose="02020603050405020304" pitchFamily="18" charset="0"/>
              <a:cs typeface="Times New Roman" panose="02020603050405020304" pitchFamily="18" charset="0"/>
            </a:rPr>
            <a:t> - </a:t>
          </a:r>
          <a:r>
            <a:rPr lang="vi-VN" sz="1100" i="1" kern="1200" dirty="0">
              <a:solidFill>
                <a:schemeClr val="tx1"/>
              </a:solidFill>
              <a:latin typeface="Times New Roman" panose="02020603050405020304" pitchFamily="18" charset="0"/>
              <a:cs typeface="Times New Roman" panose="02020603050405020304" pitchFamily="18" charset="0"/>
            </a:rPr>
            <a:t>Khung điểm đánh giá từ 0 đến 10 điểm. </a:t>
          </a:r>
          <a:endParaRPr lang="en-US" sz="1100" b="1" kern="1200" dirty="0">
            <a:solidFill>
              <a:schemeClr val="tx1"/>
            </a:solidFill>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r>
            <a:rPr lang="vi-VN" sz="1100" b="1" kern="1200" dirty="0">
              <a:solidFill>
                <a:schemeClr val="tx1"/>
              </a:solidFill>
              <a:latin typeface="Times New Roman" panose="02020603050405020304" pitchFamily="18" charset="0"/>
              <a:cs typeface="Times New Roman" panose="02020603050405020304" pitchFamily="18" charset="0"/>
            </a:rPr>
            <a:t>Điều 9. Điểm rèn luyện mặc định </a:t>
          </a:r>
          <a:r>
            <a:rPr lang="vi-VN" sz="1100" b="1" kern="1200" dirty="0" smtClean="0">
              <a:solidFill>
                <a:schemeClr val="tx1"/>
              </a:solidFill>
              <a:latin typeface="Times New Roman" panose="02020603050405020304" pitchFamily="18" charset="0"/>
              <a:cs typeface="Times New Roman" panose="02020603050405020304" pitchFamily="18" charset="0"/>
            </a:rPr>
            <a:t>là </a:t>
          </a:r>
          <a:r>
            <a:rPr lang="vi-VN" sz="1100" b="1" kern="1200" dirty="0">
              <a:solidFill>
                <a:schemeClr val="tx1"/>
              </a:solidFill>
              <a:latin typeface="Times New Roman" panose="02020603050405020304" pitchFamily="18" charset="0"/>
              <a:cs typeface="Times New Roman" panose="02020603050405020304" pitchFamily="18" charset="0"/>
            </a:rPr>
            <a:t>70 điểm (bẩy mươi điểm) cho cả sinh viên hệ đại học và sinh viên hệ cao </a:t>
          </a:r>
          <a:r>
            <a:rPr lang="vi-VN" sz="1100" b="1" kern="1200" dirty="0" smtClean="0">
              <a:solidFill>
                <a:schemeClr val="tx1"/>
              </a:solidFill>
              <a:latin typeface="Times New Roman" panose="02020603050405020304" pitchFamily="18" charset="0"/>
              <a:cs typeface="Times New Roman" panose="02020603050405020304" pitchFamily="18" charset="0"/>
            </a:rPr>
            <a:t>đẳng</a:t>
          </a:r>
          <a:r>
            <a:rPr lang="en-US" sz="1100" b="1" kern="1200" dirty="0" smtClean="0">
              <a:solidFill>
                <a:schemeClr val="tx1"/>
              </a:solidFill>
              <a:latin typeface="Times New Roman" panose="02020603050405020304" pitchFamily="18" charset="0"/>
              <a:cs typeface="Times New Roman" panose="02020603050405020304" pitchFamily="18" charset="0"/>
            </a:rPr>
            <a:t>.</a:t>
          </a:r>
          <a:endParaRPr lang="en-US" sz="1100" b="1" kern="1200" dirty="0">
            <a:solidFill>
              <a:schemeClr val="tx1"/>
            </a:solidFill>
            <a:latin typeface="Times New Roman" panose="02020603050405020304" pitchFamily="18" charset="0"/>
            <a:cs typeface="Times New Roman" panose="02020603050405020304" pitchFamily="18" charset="0"/>
          </a:endParaRPr>
        </a:p>
      </dsp:txBody>
      <dsp:txXfrm>
        <a:off x="0" y="1228993"/>
        <a:ext cx="7848600" cy="2261992"/>
      </dsp:txXfrm>
    </dsp:sp>
    <dsp:sp modelId="{5DE861E5-E954-48F8-80D5-E169B198E1BF}">
      <dsp:nvSpPr>
        <dsp:cNvPr id="0" name=""/>
        <dsp:cNvSpPr/>
      </dsp:nvSpPr>
      <dsp:spPr>
        <a:xfrm rot="10800000">
          <a:off x="0" y="0"/>
          <a:ext cx="7848600" cy="1426582"/>
        </a:xfrm>
        <a:prstGeom prst="upArrowCallout">
          <a:avLst/>
        </a:prstGeom>
        <a:solidFill>
          <a:srgbClr val="FFFF00"/>
        </a:solidFill>
        <a:ln>
          <a:noFill/>
        </a:ln>
        <a:effectLst>
          <a:glow rad="70000">
            <a:schemeClr val="accent3">
              <a:hueOff val="11250264"/>
              <a:satOff val="-16880"/>
              <a:lumOff val="-2745"/>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lvl="0" algn="just" defTabSz="533400">
            <a:lnSpc>
              <a:spcPct val="100000"/>
            </a:lnSpc>
            <a:spcBef>
              <a:spcPct val="0"/>
            </a:spcBef>
            <a:spcAft>
              <a:spcPct val="35000"/>
            </a:spcAft>
          </a:pPr>
          <a:r>
            <a:rPr lang="en-US" sz="1200" b="1" kern="1200" dirty="0">
              <a:solidFill>
                <a:schemeClr val="tx1"/>
              </a:solidFill>
              <a:latin typeface="Times New Roman" pitchFamily="18" charset="0"/>
              <a:cs typeface="Times New Roman" pitchFamily="18" charset="0"/>
            </a:rPr>
            <a:t>II. Quyết định 644</a:t>
          </a:r>
          <a:r>
            <a:rPr lang="vi-VN" sz="1200" b="1" kern="1200" dirty="0">
              <a:solidFill>
                <a:schemeClr val="tx1"/>
              </a:solidFill>
              <a:latin typeface="Times New Roman" pitchFamily="18" charset="0"/>
              <a:cs typeface="Times New Roman" pitchFamily="18" charset="0"/>
            </a:rPr>
            <a:t>/QĐ-ĐHKTKTCN ngày </a:t>
          </a:r>
          <a:r>
            <a:rPr lang="en-US" sz="1200" b="1" kern="1200" dirty="0">
              <a:solidFill>
                <a:schemeClr val="tx1"/>
              </a:solidFill>
              <a:latin typeface="Times New Roman" pitchFamily="18" charset="0"/>
              <a:cs typeface="Times New Roman" pitchFamily="18" charset="0"/>
            </a:rPr>
            <a:t>01</a:t>
          </a:r>
          <a:r>
            <a:rPr lang="vi-VN" sz="1200" b="1" kern="1200" dirty="0">
              <a:solidFill>
                <a:schemeClr val="tx1"/>
              </a:solidFill>
              <a:latin typeface="Times New Roman" pitchFamily="18" charset="0"/>
              <a:cs typeface="Times New Roman" pitchFamily="18" charset="0"/>
            </a:rPr>
            <a:t> tháng </a:t>
          </a:r>
          <a:r>
            <a:rPr lang="en-US" sz="1200" b="1" kern="1200" dirty="0">
              <a:solidFill>
                <a:schemeClr val="tx1"/>
              </a:solidFill>
              <a:latin typeface="Times New Roman" pitchFamily="18" charset="0"/>
              <a:cs typeface="Times New Roman" pitchFamily="18" charset="0"/>
            </a:rPr>
            <a:t>12</a:t>
          </a:r>
          <a:r>
            <a:rPr lang="vi-VN" sz="1200" b="1" kern="1200" dirty="0">
              <a:solidFill>
                <a:schemeClr val="tx1"/>
              </a:solidFill>
              <a:latin typeface="Times New Roman" pitchFamily="18" charset="0"/>
              <a:cs typeface="Times New Roman" pitchFamily="18" charset="0"/>
            </a:rPr>
            <a:t> năm 20</a:t>
          </a:r>
          <a:r>
            <a:rPr lang="en-US" sz="1200" b="1" kern="1200" dirty="0">
              <a:solidFill>
                <a:schemeClr val="tx1"/>
              </a:solidFill>
              <a:latin typeface="Times New Roman" pitchFamily="18" charset="0"/>
              <a:cs typeface="Times New Roman" pitchFamily="18" charset="0"/>
            </a:rPr>
            <a:t>20 V/v sửa đổi bổ sung một số nội dung của Quy chế đánh giá kết quả điểm rèn luyện được ban hành theo Quyết định 747</a:t>
          </a:r>
          <a:r>
            <a:rPr lang="vi-VN" sz="1200" b="1" kern="1200" dirty="0">
              <a:solidFill>
                <a:schemeClr val="tx1"/>
              </a:solidFill>
              <a:latin typeface="Times New Roman" pitchFamily="18" charset="0"/>
              <a:cs typeface="Times New Roman" pitchFamily="18" charset="0"/>
            </a:rPr>
            <a:t>/QĐ-ĐHKTKTCN ngày </a:t>
          </a:r>
          <a:r>
            <a:rPr lang="en-US" sz="1200" b="1" kern="1200" dirty="0">
              <a:solidFill>
                <a:schemeClr val="tx1"/>
              </a:solidFill>
              <a:latin typeface="Times New Roman" pitchFamily="18" charset="0"/>
              <a:cs typeface="Times New Roman" pitchFamily="18" charset="0"/>
            </a:rPr>
            <a:t>20/8/</a:t>
          </a:r>
          <a:r>
            <a:rPr lang="vi-VN" sz="1200" b="1" kern="1200" dirty="0">
              <a:solidFill>
                <a:schemeClr val="tx1"/>
              </a:solidFill>
              <a:latin typeface="Times New Roman" pitchFamily="18" charset="0"/>
              <a:cs typeface="Times New Roman" pitchFamily="18" charset="0"/>
            </a:rPr>
            <a:t>20</a:t>
          </a:r>
          <a:r>
            <a:rPr lang="en-US" sz="1200" b="1" kern="1200" dirty="0">
              <a:solidFill>
                <a:schemeClr val="tx1"/>
              </a:solidFill>
              <a:latin typeface="Times New Roman" pitchFamily="18" charset="0"/>
              <a:cs typeface="Times New Roman" pitchFamily="18" charset="0"/>
            </a:rPr>
            <a:t>18  của Hiệu trưởng </a:t>
          </a:r>
          <a:r>
            <a:rPr lang="vi-VN" sz="1200" b="1" kern="1200" dirty="0">
              <a:solidFill>
                <a:schemeClr val="tx1"/>
              </a:solidFill>
              <a:latin typeface="Times New Roman" pitchFamily="18" charset="0"/>
              <a:cs typeface="Times New Roman" pitchFamily="18" charset="0"/>
            </a:rPr>
            <a:t>Trường Đại học Kinh tế - Kỹ thuật Công nghiệp</a:t>
          </a:r>
          <a:r>
            <a:rPr lang="en-US" sz="1200" b="1" kern="1200" dirty="0">
              <a:solidFill>
                <a:schemeClr val="tx1"/>
              </a:solidFill>
              <a:latin typeface="Times New Roman" pitchFamily="18" charset="0"/>
              <a:cs typeface="Times New Roman" pitchFamily="18" charset="0"/>
            </a:rPr>
            <a:t>.</a:t>
          </a:r>
          <a:r>
            <a:rPr lang="vi-VN" sz="1200" b="1" kern="1200" dirty="0">
              <a:solidFill>
                <a:schemeClr val="tx1"/>
              </a:solidFill>
              <a:latin typeface="Times New Roman" pitchFamily="18" charset="0"/>
              <a:cs typeface="Times New Roman" pitchFamily="18" charset="0"/>
            </a:rPr>
            <a:t> </a:t>
          </a:r>
          <a:r>
            <a:rPr lang="en-US" sz="1200" b="1" kern="1200" dirty="0">
              <a:solidFill>
                <a:schemeClr val="tx1"/>
              </a:solidFill>
              <a:latin typeface="Times New Roman" pitchFamily="18" charset="0"/>
              <a:cs typeface="Times New Roman" pitchFamily="18" charset="0"/>
            </a:rPr>
            <a:t>(Gồm 5 chương 21 điều) </a:t>
          </a:r>
          <a:r>
            <a:rPr lang="en-US" sz="1200" b="1" kern="1200" dirty="0">
              <a:solidFill>
                <a:schemeClr val="tx1"/>
              </a:solidFill>
              <a:latin typeface="Times New Roman" pitchFamily="18" charset="0"/>
              <a:cs typeface="Times New Roman" pitchFamily="18" charset="0"/>
              <a:hlinkClick xmlns:r="http://schemas.openxmlformats.org/officeDocument/2006/relationships" r:id="rId1"/>
            </a:rPr>
            <a:t>https://sinhvien.uneti.edu.vn/sinh-vien/tin-tuc/quyet-dinh-so-644-qd-dhktktcn-ngay-01-12-2020-v-v-sua-doi-bo-sung-mot-so-noi-dung-cua-quy-che-danh-gia-ket-qua-ren-luyen-sinh-vien-043926.html</a:t>
          </a:r>
          <a:endParaRPr lang="en-US" sz="1200" kern="1200" dirty="0">
            <a:solidFill>
              <a:schemeClr val="tx1"/>
            </a:solidFill>
            <a:latin typeface="Times New Roman" pitchFamily="18" charset="0"/>
            <a:cs typeface="Times New Roman" pitchFamily="18" charset="0"/>
          </a:endParaRPr>
        </a:p>
      </dsp:txBody>
      <dsp:txXfrm rot="10800000">
        <a:off x="0" y="0"/>
        <a:ext cx="7848600" cy="92695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007D24-5E0C-43B3-8DA3-A8E25FF6B5C6}">
      <dsp:nvSpPr>
        <dsp:cNvPr id="0" name=""/>
        <dsp:cNvSpPr/>
      </dsp:nvSpPr>
      <dsp:spPr>
        <a:xfrm>
          <a:off x="0" y="4"/>
          <a:ext cx="7815262" cy="953884"/>
        </a:xfrm>
        <a:prstGeom prst="rect">
          <a:avLst/>
        </a:prstGeom>
        <a:solidFill>
          <a:srgbClr val="FFC000"/>
        </a:solidFill>
        <a:ln>
          <a:noFill/>
        </a:ln>
        <a:effectLst>
          <a:glow rad="70000">
            <a:schemeClr val="accent3">
              <a:hueOff val="0"/>
              <a:satOff val="0"/>
              <a:lumOff val="0"/>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8232" tIns="78232" rIns="78232" bIns="78232" numCol="1" spcCol="1270" anchor="ctr" anchorCtr="0">
          <a:noAutofit/>
        </a:bodyPr>
        <a:lstStyle/>
        <a:p>
          <a:pPr lvl="0" algn="l" defTabSz="488950">
            <a:lnSpc>
              <a:spcPct val="90000"/>
            </a:lnSpc>
            <a:spcBef>
              <a:spcPct val="0"/>
            </a:spcBef>
            <a:spcAft>
              <a:spcPct val="35000"/>
            </a:spcAft>
          </a:pPr>
          <a:endParaRPr lang="en-US" sz="1100" b="0" kern="1200" dirty="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a:latin typeface="Times New Roman" pitchFamily="18" charset="0"/>
            <a:cs typeface="Times New Roman" pitchFamily="18" charset="0"/>
          </a:endParaRPr>
        </a:p>
        <a:p>
          <a:pPr lvl="0" algn="l" defTabSz="488950">
            <a:lnSpc>
              <a:spcPct val="90000"/>
            </a:lnSpc>
            <a:spcBef>
              <a:spcPct val="0"/>
            </a:spcBef>
            <a:spcAft>
              <a:spcPct val="35000"/>
            </a:spcAft>
          </a:pPr>
          <a:r>
            <a:rPr lang="en-US" sz="1100" b="0" kern="1200" dirty="0">
              <a:latin typeface="Times New Roman" pitchFamily="18" charset="0"/>
              <a:cs typeface="Times New Roman" pitchFamily="18" charset="0"/>
            </a:rPr>
            <a:t> </a:t>
          </a:r>
        </a:p>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a:p>
          <a:pPr lvl="0" algn="l" defTabSz="488950">
            <a:lnSpc>
              <a:spcPct val="90000"/>
            </a:lnSpc>
            <a:spcBef>
              <a:spcPct val="0"/>
            </a:spcBef>
            <a:spcAft>
              <a:spcPct val="35000"/>
            </a:spcAft>
          </a:pPr>
          <a:r>
            <a:rPr lang="vi-VN" sz="1200" b="1" kern="1200" dirty="0" smtClean="0">
              <a:solidFill>
                <a:schemeClr val="tx1"/>
              </a:solidFill>
              <a:latin typeface="Times New Roman" panose="02020603050405020304" pitchFamily="18" charset="0"/>
              <a:cs typeface="Times New Roman" panose="02020603050405020304" pitchFamily="18" charset="0"/>
            </a:rPr>
            <a:t>Phân </a:t>
          </a:r>
          <a:r>
            <a:rPr lang="vi-VN" sz="1200" b="1" kern="1200" dirty="0">
              <a:solidFill>
                <a:schemeClr val="tx1"/>
              </a:solidFill>
              <a:latin typeface="Times New Roman" panose="02020603050405020304" pitchFamily="18" charset="0"/>
              <a:cs typeface="Times New Roman" panose="02020603050405020304" pitchFamily="18" charset="0"/>
            </a:rPr>
            <a:t>loại kết quả rèn luyện</a:t>
          </a:r>
          <a:endParaRPr lang="en-US" sz="1200" b="1" kern="1200" dirty="0">
            <a:solidFill>
              <a:schemeClr val="tx1"/>
            </a:solidFill>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r>
            <a:rPr lang="en-US" sz="1200" b="1" kern="1200" dirty="0">
              <a:solidFill>
                <a:schemeClr val="tx1"/>
              </a:solidFill>
              <a:latin typeface="Times New Roman" panose="02020603050405020304" pitchFamily="18" charset="0"/>
              <a:cs typeface="Times New Roman" panose="02020603050405020304" pitchFamily="18" charset="0"/>
            </a:rPr>
            <a:t>1. </a:t>
          </a:r>
          <a:r>
            <a:rPr lang="vi-VN" sz="1200" b="1" kern="1200" dirty="0">
              <a:solidFill>
                <a:schemeClr val="tx1"/>
              </a:solidFill>
              <a:latin typeface="Times New Roman" panose="02020603050405020304" pitchFamily="18" charset="0"/>
              <a:cs typeface="Times New Roman" panose="02020603050405020304" pitchFamily="18" charset="0"/>
            </a:rPr>
            <a:t>Kết quả rèn luyện được phân thành các loại: Xuất sắc, Tốt, Khá, Trung bình, Yếu và Kém. </a:t>
          </a:r>
          <a:endParaRPr lang="en-US" sz="1200" b="1" kern="1200" dirty="0">
            <a:solidFill>
              <a:schemeClr val="tx1"/>
            </a:solidFill>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r>
            <a:rPr lang="vi-VN" sz="1200" b="1" kern="1200" dirty="0">
              <a:solidFill>
                <a:schemeClr val="tx1"/>
              </a:solidFill>
              <a:latin typeface="Times New Roman" panose="02020603050405020304" pitchFamily="18" charset="0"/>
              <a:cs typeface="Times New Roman" panose="02020603050405020304" pitchFamily="18" charset="0"/>
            </a:rPr>
            <a:t>2. Phân loại kết quả rèn luyện:</a:t>
          </a:r>
          <a:endParaRPr lang="en-US" sz="1200" b="1" kern="1200" dirty="0">
            <a:solidFill>
              <a:schemeClr val="tx1"/>
            </a:solidFill>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r>
            <a:rPr lang="en-US" sz="1200" b="1" kern="1200" dirty="0">
              <a:solidFill>
                <a:schemeClr val="tx1"/>
              </a:solidFill>
              <a:latin typeface="Times New Roman" panose="02020603050405020304" pitchFamily="18" charset="0"/>
              <a:cs typeface="Times New Roman" panose="02020603050405020304" pitchFamily="18" charset="0"/>
            </a:rPr>
            <a:t>Lưu ý: </a:t>
          </a:r>
          <a:r>
            <a:rPr lang="vi-VN" sz="1200" b="1" kern="1200" dirty="0">
              <a:solidFill>
                <a:schemeClr val="tx1"/>
              </a:solidFill>
              <a:latin typeface="Times New Roman" panose="02020603050405020304" pitchFamily="18" charset="0"/>
              <a:cs typeface="Times New Roman" panose="02020603050405020304" pitchFamily="18" charset="0"/>
            </a:rPr>
            <a:t>Kết quả rèn luyện </a:t>
          </a:r>
          <a:r>
            <a:rPr lang="en-US" sz="1200" b="1" kern="1200" dirty="0">
              <a:solidFill>
                <a:schemeClr val="tx1"/>
              </a:solidFill>
              <a:latin typeface="Times New Roman" panose="02020603050405020304" pitchFamily="18" charset="0"/>
              <a:cs typeface="Times New Roman" panose="02020603050405020304" pitchFamily="18" charset="0"/>
            </a:rPr>
            <a:t>trong các kỳ học được sử dụng để xét học bổng của mỗi kỳ.</a:t>
          </a:r>
        </a:p>
        <a:p>
          <a:pPr lvl="0" algn="l" defTabSz="488950">
            <a:lnSpc>
              <a:spcPct val="90000"/>
            </a:lnSpc>
            <a:spcBef>
              <a:spcPct val="0"/>
            </a:spcBef>
            <a:spcAft>
              <a:spcPct val="35000"/>
            </a:spcAft>
          </a:pPr>
          <a:endParaRPr lang="en-US" sz="1100" b="0" kern="1200" dirty="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a:latin typeface="Times New Roman" pitchFamily="18" charset="0"/>
            <a:cs typeface="Times New Roman" pitchFamily="18" charset="0"/>
          </a:endParaRPr>
        </a:p>
        <a:p>
          <a:pPr lvl="0" algn="l" defTabSz="488950">
            <a:lnSpc>
              <a:spcPct val="90000"/>
            </a:lnSpc>
            <a:spcBef>
              <a:spcPct val="0"/>
            </a:spcBef>
            <a:spcAft>
              <a:spcPct val="35000"/>
            </a:spcAft>
          </a:pPr>
          <a:endParaRPr lang="es-ES" sz="1100" i="1" kern="1200" dirty="0">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endParaRPr lang="es-ES" sz="1100" i="1" kern="1200" dirty="0">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endParaRPr lang="es-ES" sz="1100" i="1" kern="1200" dirty="0">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endParaRPr lang="es-ES" sz="1100" i="1" kern="1200" dirty="0">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endParaRPr lang="es-ES" sz="1100" i="1" kern="1200" dirty="0">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endParaRPr lang="es-ES" sz="1100" i="1" kern="1200" dirty="0">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endParaRPr lang="en-US" sz="1100" b="0" kern="1200" dirty="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a:latin typeface="Times New Roman" pitchFamily="18" charset="0"/>
            <a:cs typeface="Times New Roman" pitchFamily="18" charset="0"/>
          </a:endParaRPr>
        </a:p>
      </dsp:txBody>
      <dsp:txXfrm>
        <a:off x="0" y="4"/>
        <a:ext cx="7815262" cy="95388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007D24-5E0C-43B3-8DA3-A8E25FF6B5C6}">
      <dsp:nvSpPr>
        <dsp:cNvPr id="0" name=""/>
        <dsp:cNvSpPr/>
      </dsp:nvSpPr>
      <dsp:spPr>
        <a:xfrm>
          <a:off x="0" y="857514"/>
          <a:ext cx="7864729" cy="711119"/>
        </a:xfrm>
        <a:prstGeom prst="rect">
          <a:avLst/>
        </a:prstGeom>
        <a:solidFill>
          <a:srgbClr val="92D050"/>
        </a:solidFill>
        <a:ln>
          <a:noFill/>
        </a:ln>
        <a:effectLst>
          <a:glow rad="70000">
            <a:schemeClr val="accent3">
              <a:hueOff val="0"/>
              <a:satOff val="0"/>
              <a:lumOff val="0"/>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vi-VN" sz="1400" kern="1200" dirty="0" smtClean="0">
              <a:solidFill>
                <a:schemeClr val="bg1"/>
              </a:solidFill>
              <a:latin typeface="Times New Roman" pitchFamily="18" charset="0"/>
              <a:cs typeface="Times New Roman" pitchFamily="18" charset="0"/>
            </a:rPr>
            <a:t>Tiêu </a:t>
          </a:r>
          <a:r>
            <a:rPr lang="vi-VN" sz="1400" kern="1200" dirty="0">
              <a:solidFill>
                <a:schemeClr val="bg1"/>
              </a:solidFill>
              <a:latin typeface="Times New Roman" pitchFamily="18" charset="0"/>
              <a:cs typeface="Times New Roman" pitchFamily="18" charset="0"/>
            </a:rPr>
            <a:t>chuẩn xét, cấp học bổng khuyến khích học </a:t>
          </a:r>
          <a:r>
            <a:rPr lang="vi-VN" sz="1400" kern="1200" dirty="0" smtClean="0">
              <a:solidFill>
                <a:schemeClr val="bg1"/>
              </a:solidFill>
              <a:latin typeface="Times New Roman" pitchFamily="18" charset="0"/>
              <a:cs typeface="Times New Roman" pitchFamily="18" charset="0"/>
            </a:rPr>
            <a:t>tập</a:t>
          </a:r>
          <a:r>
            <a:rPr lang="en-US" sz="1400" kern="1200" dirty="0" smtClean="0">
              <a:solidFill>
                <a:schemeClr val="bg1"/>
              </a:solidFill>
              <a:latin typeface="Times New Roman" pitchFamily="18" charset="0"/>
              <a:cs typeface="Times New Roman" pitchFamily="18" charset="0"/>
            </a:rPr>
            <a:t> </a:t>
          </a:r>
          <a:r>
            <a:rPr lang="en-US" sz="1400" kern="1200" dirty="0" err="1" smtClean="0">
              <a:solidFill>
                <a:schemeClr val="bg1"/>
              </a:solidFill>
              <a:latin typeface="Times New Roman" pitchFamily="18" charset="0"/>
              <a:cs typeface="Times New Roman" pitchFamily="18" charset="0"/>
            </a:rPr>
            <a:t>và</a:t>
          </a:r>
          <a:r>
            <a:rPr lang="en-US" sz="1400" kern="1200" dirty="0" smtClean="0">
              <a:solidFill>
                <a:schemeClr val="bg1"/>
              </a:solidFill>
              <a:latin typeface="Times New Roman" pitchFamily="18" charset="0"/>
              <a:cs typeface="Times New Roman" pitchFamily="18" charset="0"/>
            </a:rPr>
            <a:t> </a:t>
          </a:r>
          <a:r>
            <a:rPr lang="en-US" sz="1400" kern="1200" dirty="0" err="1" smtClean="0">
              <a:solidFill>
                <a:schemeClr val="bg1"/>
              </a:solidFill>
              <a:latin typeface="Times New Roman" pitchFamily="18" charset="0"/>
              <a:cs typeface="Times New Roman" pitchFamily="18" charset="0"/>
            </a:rPr>
            <a:t>các</a:t>
          </a:r>
          <a:r>
            <a:rPr lang="vi-VN" sz="1400" kern="1200" dirty="0" smtClean="0">
              <a:solidFill>
                <a:schemeClr val="bg1"/>
              </a:solidFill>
              <a:latin typeface="Times New Roman" pitchFamily="18" charset="0"/>
              <a:cs typeface="Times New Roman" pitchFamily="18" charset="0"/>
            </a:rPr>
            <a:t> </a:t>
          </a:r>
          <a:r>
            <a:rPr lang="vi-VN" sz="1400" kern="1200" dirty="0">
              <a:solidFill>
                <a:schemeClr val="bg1"/>
              </a:solidFill>
              <a:latin typeface="Times New Roman" pitchFamily="18" charset="0"/>
              <a:cs typeface="Times New Roman" pitchFamily="18" charset="0"/>
            </a:rPr>
            <a:t>mức học bổng KKHT được quy </a:t>
          </a:r>
          <a:r>
            <a:rPr lang="vi-VN" sz="1400" kern="1200" dirty="0" smtClean="0">
              <a:solidFill>
                <a:schemeClr val="bg1"/>
              </a:solidFill>
              <a:latin typeface="Times New Roman" pitchFamily="18" charset="0"/>
              <a:cs typeface="Times New Roman" pitchFamily="18" charset="0"/>
            </a:rPr>
            <a:t>định</a:t>
          </a:r>
          <a:r>
            <a:rPr lang="en-US" sz="1400" kern="1200" dirty="0" smtClean="0">
              <a:solidFill>
                <a:schemeClr val="bg1"/>
              </a:solidFill>
              <a:latin typeface="Times New Roman" pitchFamily="18" charset="0"/>
              <a:cs typeface="Times New Roman" pitchFamily="18" charset="0"/>
            </a:rPr>
            <a:t>:</a:t>
          </a:r>
          <a:endParaRPr lang="en-US" sz="1400" kern="1200" dirty="0">
            <a:solidFill>
              <a:schemeClr val="bg1"/>
            </a:solidFill>
            <a:latin typeface="Times New Roman" pitchFamily="18" charset="0"/>
            <a:cs typeface="Times New Roman" pitchFamily="18" charset="0"/>
          </a:endParaRPr>
        </a:p>
      </dsp:txBody>
      <dsp:txXfrm>
        <a:off x="0" y="857514"/>
        <a:ext cx="7864729" cy="711119"/>
      </dsp:txXfrm>
    </dsp:sp>
    <dsp:sp modelId="{5DE861E5-E954-48F8-80D5-E169B198E1BF}">
      <dsp:nvSpPr>
        <dsp:cNvPr id="0" name=""/>
        <dsp:cNvSpPr/>
      </dsp:nvSpPr>
      <dsp:spPr>
        <a:xfrm rot="10800000">
          <a:off x="0" y="0"/>
          <a:ext cx="7864729" cy="1241765"/>
        </a:xfrm>
        <a:prstGeom prst="upArrowCallout">
          <a:avLst/>
        </a:prstGeom>
        <a:solidFill>
          <a:srgbClr val="FFC000"/>
        </a:solidFill>
        <a:ln>
          <a:noFill/>
        </a:ln>
        <a:effectLst>
          <a:glow rad="70000">
            <a:schemeClr val="accent3">
              <a:hueOff val="11250264"/>
              <a:satOff val="-16880"/>
              <a:lumOff val="-2745"/>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lvl="0" algn="just" defTabSz="533400">
            <a:lnSpc>
              <a:spcPct val="100000"/>
            </a:lnSpc>
            <a:spcBef>
              <a:spcPct val="0"/>
            </a:spcBef>
            <a:spcAft>
              <a:spcPct val="35000"/>
            </a:spcAft>
          </a:pPr>
          <a:r>
            <a:rPr lang="en-US" sz="1200" b="1" kern="1200" dirty="0" err="1" smtClean="0">
              <a:latin typeface="Times New Roman" panose="02020603050405020304" pitchFamily="18" charset="0"/>
              <a:cs typeface="Times New Roman" panose="02020603050405020304" pitchFamily="18" charset="0"/>
            </a:rPr>
            <a:t>Quyết</a:t>
          </a:r>
          <a:r>
            <a:rPr lang="en-US" sz="1200" b="1" kern="1200" dirty="0" smtClean="0">
              <a:latin typeface="Times New Roman" panose="02020603050405020304" pitchFamily="18" charset="0"/>
              <a:cs typeface="Times New Roman" panose="02020603050405020304" pitchFamily="18" charset="0"/>
            </a:rPr>
            <a:t> </a:t>
          </a:r>
          <a:r>
            <a:rPr lang="en-US" sz="1200" b="1" kern="1200" dirty="0">
              <a:latin typeface="Times New Roman" panose="02020603050405020304" pitchFamily="18" charset="0"/>
              <a:cs typeface="Times New Roman" panose="02020603050405020304" pitchFamily="18" charset="0"/>
            </a:rPr>
            <a:t>định </a:t>
          </a:r>
          <a:r>
            <a:rPr lang="vi-VN" sz="1200" b="1" kern="1200" dirty="0">
              <a:latin typeface="Times New Roman" panose="02020603050405020304" pitchFamily="18" charset="0"/>
              <a:cs typeface="Times New Roman" panose="02020603050405020304" pitchFamily="18" charset="0"/>
            </a:rPr>
            <a:t>748/QĐ-ĐHKTKTCN ngày </a:t>
          </a:r>
          <a:r>
            <a:rPr lang="en-US" sz="1200" b="1" kern="1200" dirty="0">
              <a:latin typeface="Times New Roman" panose="02020603050405020304" pitchFamily="18" charset="0"/>
              <a:cs typeface="Times New Roman" panose="02020603050405020304" pitchFamily="18" charset="0"/>
            </a:rPr>
            <a:t>20</a:t>
          </a:r>
          <a:r>
            <a:rPr lang="vi-VN" sz="1200" b="1" kern="1200" dirty="0">
              <a:latin typeface="Times New Roman" panose="02020603050405020304" pitchFamily="18" charset="0"/>
              <a:cs typeface="Times New Roman" panose="02020603050405020304" pitchFamily="18" charset="0"/>
            </a:rPr>
            <a:t> tháng </a:t>
          </a:r>
          <a:r>
            <a:rPr lang="en-US" sz="1200" b="1" kern="1200" dirty="0">
              <a:latin typeface="Times New Roman" panose="02020603050405020304" pitchFamily="18" charset="0"/>
              <a:cs typeface="Times New Roman" panose="02020603050405020304" pitchFamily="18" charset="0"/>
            </a:rPr>
            <a:t>8</a:t>
          </a:r>
          <a:r>
            <a:rPr lang="vi-VN" sz="1200" b="1" kern="1200" dirty="0">
              <a:latin typeface="Times New Roman" panose="02020603050405020304" pitchFamily="18" charset="0"/>
              <a:cs typeface="Times New Roman" panose="02020603050405020304" pitchFamily="18" charset="0"/>
            </a:rPr>
            <a:t> năm 20</a:t>
          </a:r>
          <a:r>
            <a:rPr lang="en-US" sz="1200" b="1" kern="1200" dirty="0">
              <a:latin typeface="Times New Roman" panose="02020603050405020304" pitchFamily="18" charset="0"/>
              <a:cs typeface="Times New Roman" panose="02020603050405020304" pitchFamily="18" charset="0"/>
            </a:rPr>
            <a:t>18 </a:t>
          </a:r>
          <a:r>
            <a:rPr lang="vi-VN" sz="1200" b="1" kern="1200" dirty="0">
              <a:latin typeface="Times New Roman" panose="02020603050405020304" pitchFamily="18" charset="0"/>
              <a:cs typeface="Times New Roman" panose="02020603050405020304" pitchFamily="18" charset="0"/>
            </a:rPr>
            <a:t>Quy định về Học bổng khuyến khích học tập đối với Sinh viên Trường Đại học Kinh tế - Kỹ thuật Công nghiệp </a:t>
          </a:r>
          <a:r>
            <a:rPr lang="en-US" sz="1200" b="1" kern="1200" dirty="0">
              <a:latin typeface="Times New Roman" panose="02020603050405020304" pitchFamily="18" charset="0"/>
              <a:cs typeface="Times New Roman" panose="02020603050405020304" pitchFamily="18" charset="0"/>
            </a:rPr>
            <a:t>: </a:t>
          </a:r>
          <a:r>
            <a:rPr lang="en-US" sz="1200" b="1" kern="1200" dirty="0">
              <a:latin typeface="Times New Roman" panose="02020603050405020304" pitchFamily="18" charset="0"/>
              <a:cs typeface="Times New Roman" panose="02020603050405020304" pitchFamily="18" charset="0"/>
              <a:hlinkClick xmlns:r="http://schemas.openxmlformats.org/officeDocument/2006/relationships" r:id="rId1"/>
            </a:rPr>
            <a:t>https://sinhvien.uneti.edu.vn/sinh-vien/tin-tuc/quyet-dinh-so-748-qd-dhktktcn-ngay-20-10-2018-ve-quy-dinh-ve-hoc-bong-khuyen-khich-hoc-tap-doi-voi-sinh-vien-truong-dh-kinh-te-ky-thuat-cong-nghiep.html</a:t>
          </a:r>
          <a:endParaRPr lang="en-US" sz="1200" b="1" kern="1200" dirty="0">
            <a:latin typeface="Times New Roman" panose="02020603050405020304" pitchFamily="18" charset="0"/>
            <a:cs typeface="Times New Roman" panose="02020603050405020304" pitchFamily="18" charset="0"/>
          </a:endParaRPr>
        </a:p>
      </dsp:txBody>
      <dsp:txXfrm rot="10800000">
        <a:off x="0" y="0"/>
        <a:ext cx="7864729" cy="80686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007D24-5E0C-43B3-8DA3-A8E25FF6B5C6}">
      <dsp:nvSpPr>
        <dsp:cNvPr id="0" name=""/>
        <dsp:cNvSpPr/>
      </dsp:nvSpPr>
      <dsp:spPr>
        <a:xfrm>
          <a:off x="0" y="1343798"/>
          <a:ext cx="7919885" cy="2085201"/>
        </a:xfrm>
        <a:prstGeom prst="rect">
          <a:avLst/>
        </a:prstGeom>
        <a:solidFill>
          <a:srgbClr val="92D050"/>
        </a:solidFill>
        <a:ln>
          <a:noFill/>
        </a:ln>
        <a:effectLst>
          <a:glow rad="70000">
            <a:schemeClr val="accent3">
              <a:hueOff val="0"/>
              <a:satOff val="0"/>
              <a:lumOff val="0"/>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8232" tIns="78232" rIns="78232" bIns="78232" numCol="1" spcCol="1270" anchor="ctr" anchorCtr="0">
          <a:noAutofit/>
        </a:bodyPr>
        <a:lstStyle/>
        <a:p>
          <a:pPr lvl="0" algn="l" defTabSz="488950">
            <a:lnSpc>
              <a:spcPct val="90000"/>
            </a:lnSpc>
            <a:spcBef>
              <a:spcPct val="0"/>
            </a:spcBef>
            <a:spcAft>
              <a:spcPct val="35000"/>
            </a:spcAft>
          </a:pPr>
          <a:endParaRPr lang="en-US" sz="1100" b="0" kern="1200" dirty="0">
            <a:latin typeface="Times New Roman" pitchFamily="18" charset="0"/>
            <a:cs typeface="Times New Roman" pitchFamily="18" charset="0"/>
          </a:endParaRPr>
        </a:p>
        <a:p>
          <a:pPr lvl="0" algn="l" defTabSz="488950">
            <a:lnSpc>
              <a:spcPct val="90000"/>
            </a:lnSpc>
            <a:spcBef>
              <a:spcPct val="0"/>
            </a:spcBef>
            <a:spcAft>
              <a:spcPct val="35000"/>
            </a:spcAft>
          </a:pPr>
          <a:r>
            <a:rPr lang="en-US" sz="1400" b="1" kern="1200" dirty="0" smtClean="0">
              <a:solidFill>
                <a:schemeClr val="tx1"/>
              </a:solidFill>
              <a:latin typeface="Times New Roman" pitchFamily="18" charset="0"/>
              <a:cs typeface="Times New Roman" pitchFamily="18" charset="0"/>
            </a:rPr>
            <a:t>1</a:t>
          </a:r>
          <a:r>
            <a:rPr lang="en-US" sz="1400" b="1" kern="1200" dirty="0">
              <a:solidFill>
                <a:schemeClr val="tx1"/>
              </a:solidFill>
              <a:latin typeface="Times New Roman" pitchFamily="18" charset="0"/>
              <a:cs typeface="Times New Roman" pitchFamily="18" charset="0"/>
            </a:rPr>
            <a:t>. Đối tượng được miễn </a:t>
          </a:r>
          <a:r>
            <a:rPr lang="en-US" sz="1400" b="1" kern="1200" dirty="0" err="1">
              <a:solidFill>
                <a:schemeClr val="tx1"/>
              </a:solidFill>
              <a:latin typeface="Times New Roman" pitchFamily="18" charset="0"/>
              <a:cs typeface="Times New Roman" pitchFamily="18" charset="0"/>
            </a:rPr>
            <a:t>học</a:t>
          </a:r>
          <a:r>
            <a:rPr lang="en-US" sz="1400" b="1" kern="1200" dirty="0">
              <a:solidFill>
                <a:schemeClr val="tx1"/>
              </a:solidFill>
              <a:latin typeface="Times New Roman" pitchFamily="18" charset="0"/>
              <a:cs typeface="Times New Roman" pitchFamily="18" charset="0"/>
            </a:rPr>
            <a:t> </a:t>
          </a:r>
          <a:r>
            <a:rPr lang="en-US" sz="1400" b="1" kern="1200" dirty="0" err="1" smtClean="0">
              <a:solidFill>
                <a:schemeClr val="tx1"/>
              </a:solidFill>
              <a:latin typeface="Times New Roman" pitchFamily="18" charset="0"/>
              <a:cs typeface="Times New Roman" pitchFamily="18" charset="0"/>
            </a:rPr>
            <a:t>phí</a:t>
          </a:r>
          <a:r>
            <a:rPr lang="en-US" sz="1400" b="1" kern="1200" dirty="0" smtClean="0">
              <a:solidFill>
                <a:schemeClr val="tx1"/>
              </a:solidFill>
              <a:latin typeface="Times New Roman" pitchFamily="18" charset="0"/>
              <a:cs typeface="Times New Roman" pitchFamily="18" charset="0"/>
            </a:rPr>
            <a:t>:</a:t>
          </a:r>
          <a:endParaRPr lang="en-US" sz="1400" b="1" kern="1200" dirty="0">
            <a:solidFill>
              <a:schemeClr val="tx1"/>
            </a:solidFill>
            <a:latin typeface="Times New Roman" pitchFamily="18" charset="0"/>
            <a:cs typeface="Times New Roman" pitchFamily="18" charset="0"/>
          </a:endParaRPr>
        </a:p>
        <a:p>
          <a:pPr lvl="0" algn="l" defTabSz="488950">
            <a:lnSpc>
              <a:spcPct val="90000"/>
            </a:lnSpc>
            <a:spcBef>
              <a:spcPct val="0"/>
            </a:spcBef>
            <a:spcAft>
              <a:spcPct val="35000"/>
            </a:spcAft>
          </a:pPr>
          <a:r>
            <a:rPr lang="en-US" sz="1400" i="1" kern="1200" dirty="0">
              <a:solidFill>
                <a:schemeClr val="tx1"/>
              </a:solidFill>
              <a:latin typeface="Times New Roman" panose="02020603050405020304" pitchFamily="18" charset="0"/>
              <a:cs typeface="Times New Roman" panose="02020603050405020304" pitchFamily="18" charset="0"/>
            </a:rPr>
            <a:t>- </a:t>
          </a:r>
          <a:r>
            <a:rPr lang="vi-VN" sz="1400" i="1" kern="1200" dirty="0">
              <a:solidFill>
                <a:schemeClr val="tx1"/>
              </a:solidFill>
              <a:latin typeface="Times New Roman" panose="02020603050405020304" pitchFamily="18" charset="0"/>
              <a:cs typeface="Times New Roman" panose="02020603050405020304" pitchFamily="18" charset="0"/>
            </a:rPr>
            <a:t>Người có công với cách mạng và thân nhân của người có công với cách mạng</a:t>
          </a:r>
          <a:endParaRPr lang="es-ES" sz="1400" i="1" kern="1200" dirty="0">
            <a:solidFill>
              <a:schemeClr val="tx1"/>
            </a:solidFill>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r>
            <a:rPr lang="es-ES" sz="1400" i="1" kern="1200" dirty="0">
              <a:solidFill>
                <a:schemeClr val="tx1"/>
              </a:solidFill>
              <a:latin typeface="Times New Roman" panose="02020603050405020304" pitchFamily="18" charset="0"/>
              <a:cs typeface="Times New Roman" panose="02020603050405020304" pitchFamily="18" charset="0"/>
            </a:rPr>
            <a:t>- Sinh viên mồ côi cả cha lẫn mẹ không nơi nương tựa hoặc bị tàn tật, khuyết tật thuộc diện hộ cận nghèo. </a:t>
          </a:r>
        </a:p>
        <a:p>
          <a:pPr lvl="0" algn="l" defTabSz="488950">
            <a:lnSpc>
              <a:spcPct val="90000"/>
            </a:lnSpc>
            <a:spcBef>
              <a:spcPct val="0"/>
            </a:spcBef>
            <a:spcAft>
              <a:spcPct val="35000"/>
            </a:spcAft>
          </a:pPr>
          <a:r>
            <a:rPr lang="es-ES" sz="1400" i="1" kern="1200" dirty="0">
              <a:solidFill>
                <a:schemeClr val="tx1"/>
              </a:solidFill>
              <a:latin typeface="Times New Roman" panose="02020603050405020304" pitchFamily="18" charset="0"/>
              <a:cs typeface="Times New Roman" panose="02020603050405020304" pitchFamily="18" charset="0"/>
            </a:rPr>
            <a:t>- Sinh viên là người dân tộc thiểu số thuộc hộ nghèo và hộ cận nghèo theo quy định của Thủ </a:t>
          </a:r>
          <a:r>
            <a:rPr lang="es-ES" sz="1400" i="1" kern="1200" dirty="0" err="1">
              <a:solidFill>
                <a:schemeClr val="tx1"/>
              </a:solidFill>
              <a:latin typeface="Times New Roman" panose="02020603050405020304" pitchFamily="18" charset="0"/>
              <a:cs typeface="Times New Roman" panose="02020603050405020304" pitchFamily="18" charset="0"/>
            </a:rPr>
            <a:t>tướng</a:t>
          </a:r>
          <a:r>
            <a:rPr lang="es-ES" sz="1400" i="1" kern="1200" dirty="0">
              <a:solidFill>
                <a:schemeClr val="tx1"/>
              </a:solidFill>
              <a:latin typeface="Times New Roman" panose="02020603050405020304" pitchFamily="18" charset="0"/>
              <a:cs typeface="Times New Roman" panose="02020603050405020304" pitchFamily="18" charset="0"/>
            </a:rPr>
            <a:t> </a:t>
          </a:r>
          <a:r>
            <a:rPr lang="es-ES" sz="1400" i="1" kern="1200" dirty="0" smtClean="0">
              <a:solidFill>
                <a:schemeClr val="tx1"/>
              </a:solidFill>
              <a:latin typeface="Times New Roman" panose="02020603050405020304" pitchFamily="18" charset="0"/>
              <a:cs typeface="Times New Roman" panose="02020603050405020304" pitchFamily="18" charset="0"/>
            </a:rPr>
            <a:t>CP </a:t>
          </a:r>
          <a:endParaRPr lang="es-ES" sz="1400" i="1" kern="1200" dirty="0">
            <a:solidFill>
              <a:schemeClr val="tx1"/>
            </a:solidFill>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r>
            <a:rPr lang="es-ES" sz="1400" i="1" kern="1200" dirty="0">
              <a:solidFill>
                <a:schemeClr val="tx1"/>
              </a:solidFill>
              <a:latin typeface="Times New Roman" panose="02020603050405020304" pitchFamily="18" charset="0"/>
              <a:cs typeface="Times New Roman" panose="02020603050405020304" pitchFamily="18" charset="0"/>
            </a:rPr>
            <a:t>- Học sinh, sinh viên người dân tộc thiểu số rất ít người, ở vùng có điều kiện kinh tế - xã hội khó khăn và vùng đặc biệt khó khăn: </a:t>
          </a:r>
        </a:p>
        <a:p>
          <a:pPr lvl="0" algn="l" defTabSz="488950">
            <a:lnSpc>
              <a:spcPct val="90000"/>
            </a:lnSpc>
            <a:spcBef>
              <a:spcPct val="0"/>
            </a:spcBef>
            <a:spcAft>
              <a:spcPct val="35000"/>
            </a:spcAft>
          </a:pPr>
          <a:r>
            <a:rPr lang="es-ES" sz="1400" i="1" kern="1200" dirty="0">
              <a:solidFill>
                <a:schemeClr val="tx1"/>
              </a:solidFill>
              <a:latin typeface="Times New Roman" panose="02020603050405020304" pitchFamily="18" charset="0"/>
              <a:cs typeface="Times New Roman" panose="02020603050405020304" pitchFamily="18" charset="0"/>
            </a:rPr>
            <a:t>- Người dân tộc thiểu số rất ít người bao gồm: La Hủ, La Ha, Pà Thẻn, Lự, Ngái, Chứt, Lô Lô, Mảng, Cống, Cờ Lao, Bố Y, Si La, Pu Péo, Rơ Măm, BRâu, Ơ Đu.</a:t>
          </a:r>
        </a:p>
        <a:p>
          <a:pPr lvl="0" algn="l" defTabSz="488950">
            <a:lnSpc>
              <a:spcPct val="90000"/>
            </a:lnSpc>
            <a:spcBef>
              <a:spcPct val="0"/>
            </a:spcBef>
            <a:spcAft>
              <a:spcPct val="35000"/>
            </a:spcAft>
          </a:pPr>
          <a:endParaRPr lang="en-US" sz="1100" b="0" kern="1200" dirty="0">
            <a:latin typeface="Times New Roman" pitchFamily="18" charset="0"/>
            <a:cs typeface="Times New Roman" pitchFamily="18" charset="0"/>
          </a:endParaRPr>
        </a:p>
      </dsp:txBody>
      <dsp:txXfrm>
        <a:off x="0" y="1343798"/>
        <a:ext cx="7919885" cy="2085201"/>
      </dsp:txXfrm>
    </dsp:sp>
    <dsp:sp modelId="{5DE861E5-E954-48F8-80D5-E169B198E1BF}">
      <dsp:nvSpPr>
        <dsp:cNvPr id="0" name=""/>
        <dsp:cNvSpPr/>
      </dsp:nvSpPr>
      <dsp:spPr>
        <a:xfrm rot="10800000">
          <a:off x="0" y="29478"/>
          <a:ext cx="7909905" cy="1387515"/>
        </a:xfrm>
        <a:prstGeom prst="upArrowCallout">
          <a:avLst/>
        </a:prstGeom>
        <a:solidFill>
          <a:srgbClr val="FFC000"/>
        </a:solidFill>
        <a:ln>
          <a:noFill/>
        </a:ln>
        <a:effectLst>
          <a:glow rad="70000">
            <a:schemeClr val="accent3">
              <a:hueOff val="11250264"/>
              <a:satOff val="-16880"/>
              <a:lumOff val="-2745"/>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lvl="0" algn="just" defTabSz="533400">
            <a:lnSpc>
              <a:spcPct val="100000"/>
            </a:lnSpc>
            <a:spcBef>
              <a:spcPct val="0"/>
            </a:spcBef>
            <a:spcAft>
              <a:spcPct val="35000"/>
            </a:spcAft>
          </a:pPr>
          <a:r>
            <a:rPr lang="en-US" sz="1200" kern="1200" dirty="0" err="1" smtClean="0">
              <a:solidFill>
                <a:schemeClr val="tx1"/>
              </a:solidFill>
              <a:latin typeface="Times New Roman" pitchFamily="18" charset="0"/>
              <a:cs typeface="Times New Roman" pitchFamily="18" charset="0"/>
            </a:rPr>
            <a:t>Quyết</a:t>
          </a:r>
          <a:r>
            <a:rPr lang="en-US" sz="1200" kern="1200" dirty="0" smtClean="0">
              <a:solidFill>
                <a:schemeClr val="tx1"/>
              </a:solidFill>
              <a:latin typeface="Times New Roman" pitchFamily="18" charset="0"/>
              <a:cs typeface="Times New Roman" pitchFamily="18" charset="0"/>
            </a:rPr>
            <a:t> </a:t>
          </a:r>
          <a:r>
            <a:rPr lang="en-US" sz="1200" kern="1200" dirty="0">
              <a:solidFill>
                <a:schemeClr val="tx1"/>
              </a:solidFill>
              <a:latin typeface="Times New Roman" pitchFamily="18" charset="0"/>
              <a:cs typeface="Times New Roman" pitchFamily="18" charset="0"/>
            </a:rPr>
            <a:t>định </a:t>
          </a:r>
          <a:r>
            <a:rPr lang="vi-VN" sz="1200" kern="1200" dirty="0">
              <a:solidFill>
                <a:schemeClr val="tx1"/>
              </a:solidFill>
              <a:latin typeface="Times New Roman" pitchFamily="18" charset="0"/>
              <a:cs typeface="Times New Roman" pitchFamily="18" charset="0"/>
            </a:rPr>
            <a:t>7</a:t>
          </a:r>
          <a:r>
            <a:rPr lang="en-US" sz="1200" kern="1200" dirty="0">
              <a:solidFill>
                <a:schemeClr val="tx1"/>
              </a:solidFill>
              <a:latin typeface="Times New Roman" pitchFamily="18" charset="0"/>
              <a:cs typeface="Times New Roman" pitchFamily="18" charset="0"/>
            </a:rPr>
            <a:t>54</a:t>
          </a:r>
          <a:r>
            <a:rPr lang="vi-VN" sz="1200" kern="1200" dirty="0">
              <a:solidFill>
                <a:schemeClr val="tx1"/>
              </a:solidFill>
              <a:latin typeface="Times New Roman" pitchFamily="18" charset="0"/>
              <a:cs typeface="Times New Roman" pitchFamily="18" charset="0"/>
            </a:rPr>
            <a:t>/QĐ-ĐHKTKTCN ngày </a:t>
          </a:r>
          <a:r>
            <a:rPr lang="en-US" sz="1200" kern="1200" dirty="0">
              <a:solidFill>
                <a:schemeClr val="tx1"/>
              </a:solidFill>
              <a:latin typeface="Times New Roman" pitchFamily="18" charset="0"/>
              <a:cs typeface="Times New Roman" pitchFamily="18" charset="0"/>
            </a:rPr>
            <a:t>20</a:t>
          </a:r>
          <a:r>
            <a:rPr lang="vi-VN" sz="1200" kern="1200" dirty="0">
              <a:solidFill>
                <a:schemeClr val="tx1"/>
              </a:solidFill>
              <a:latin typeface="Times New Roman" pitchFamily="18" charset="0"/>
              <a:cs typeface="Times New Roman" pitchFamily="18" charset="0"/>
            </a:rPr>
            <a:t> tháng </a:t>
          </a:r>
          <a:r>
            <a:rPr lang="en-US" sz="1200" kern="1200" dirty="0">
              <a:solidFill>
                <a:schemeClr val="tx1"/>
              </a:solidFill>
              <a:latin typeface="Times New Roman" pitchFamily="18" charset="0"/>
              <a:cs typeface="Times New Roman" pitchFamily="18" charset="0"/>
            </a:rPr>
            <a:t>8</a:t>
          </a:r>
          <a:r>
            <a:rPr lang="vi-VN" sz="1200" kern="1200" dirty="0">
              <a:solidFill>
                <a:schemeClr val="tx1"/>
              </a:solidFill>
              <a:latin typeface="Times New Roman" pitchFamily="18" charset="0"/>
              <a:cs typeface="Times New Roman" pitchFamily="18" charset="0"/>
            </a:rPr>
            <a:t> năm 20</a:t>
          </a:r>
          <a:r>
            <a:rPr lang="en-US" sz="1200" kern="1200" dirty="0">
              <a:solidFill>
                <a:schemeClr val="tx1"/>
              </a:solidFill>
              <a:latin typeface="Times New Roman" pitchFamily="18" charset="0"/>
              <a:cs typeface="Times New Roman" pitchFamily="18" charset="0"/>
            </a:rPr>
            <a:t>18 </a:t>
          </a:r>
          <a:r>
            <a:rPr lang="vi-VN" sz="1200" kern="1200" dirty="0">
              <a:solidFill>
                <a:schemeClr val="tx1"/>
              </a:solidFill>
              <a:latin typeface="Times New Roman" pitchFamily="18" charset="0"/>
              <a:cs typeface="Times New Roman" pitchFamily="18" charset="0"/>
            </a:rPr>
            <a:t>Quy định về miễn, giảm học phí và hỗ trợ chi phí học tập đối với sinh viên Trường Đại học Kinh tế - Kỹ thuật Công nghiệp</a:t>
          </a:r>
          <a:r>
            <a:rPr lang="en-US" sz="1200" kern="1200" dirty="0">
              <a:solidFill>
                <a:schemeClr val="tx1"/>
              </a:solidFill>
              <a:latin typeface="Times New Roman" pitchFamily="18" charset="0"/>
              <a:cs typeface="Times New Roman" pitchFamily="18" charset="0"/>
              <a:hlinkClick xmlns:r="http://schemas.openxmlformats.org/officeDocument/2006/relationships" r:id="rId1"/>
            </a:rPr>
            <a:t>.</a:t>
          </a:r>
          <a:r>
            <a:rPr lang="vi-VN" sz="1200" kern="1200" dirty="0">
              <a:solidFill>
                <a:schemeClr val="tx1"/>
              </a:solidFill>
              <a:latin typeface="Times New Roman" pitchFamily="18" charset="0"/>
              <a:cs typeface="Times New Roman" pitchFamily="18" charset="0"/>
              <a:hlinkClick xmlns:r="http://schemas.openxmlformats.org/officeDocument/2006/relationships" r:id="rId1"/>
            </a:rPr>
            <a:t> </a:t>
          </a:r>
          <a:r>
            <a:rPr lang="en-US" sz="1200" kern="1200" dirty="0">
              <a:solidFill>
                <a:schemeClr val="tx1"/>
              </a:solidFill>
              <a:latin typeface="Times New Roman" pitchFamily="18" charset="0"/>
              <a:cs typeface="Times New Roman" pitchFamily="18" charset="0"/>
              <a:hlinkClick xmlns:r="http://schemas.openxmlformats.org/officeDocument/2006/relationships" r:id="rId1"/>
            </a:rPr>
            <a:t>https://sinhvien.uneti.edu.vn/sinh-vien/tin-tuc/quyet-dinh-so-754-qd-dhktktcn-ngay-20-10-2018-ve-ban-hanh-quy-dinh-mien-giam-hoc-phi-hoc-tap-doi-voi-sinh-cien-truong-dh-kinh-te-ky-thuat-cong-nghiep.html</a:t>
          </a:r>
          <a:endParaRPr lang="en-US" sz="1200" b="1" kern="1200" dirty="0">
            <a:solidFill>
              <a:schemeClr val="tx1"/>
            </a:solidFill>
            <a:latin typeface="Times New Roman" panose="02020603050405020304" pitchFamily="18" charset="0"/>
            <a:cs typeface="Times New Roman" panose="02020603050405020304" pitchFamily="18" charset="0"/>
          </a:endParaRPr>
        </a:p>
      </dsp:txBody>
      <dsp:txXfrm rot="10800000">
        <a:off x="0" y="29478"/>
        <a:ext cx="7909905" cy="90156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007D24-5E0C-43B3-8DA3-A8E25FF6B5C6}">
      <dsp:nvSpPr>
        <dsp:cNvPr id="0" name=""/>
        <dsp:cNvSpPr/>
      </dsp:nvSpPr>
      <dsp:spPr>
        <a:xfrm>
          <a:off x="0" y="91786"/>
          <a:ext cx="7848600" cy="3153414"/>
        </a:xfrm>
        <a:prstGeom prst="rect">
          <a:avLst/>
        </a:prstGeom>
        <a:solidFill>
          <a:srgbClr val="FFC000"/>
        </a:solidFill>
        <a:ln>
          <a:noFill/>
        </a:ln>
        <a:effectLst>
          <a:glow rad="70000">
            <a:schemeClr val="accent3">
              <a:hueOff val="0"/>
              <a:satOff val="0"/>
              <a:lumOff val="0"/>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8232" tIns="78232" rIns="78232" bIns="78232" numCol="1" spcCol="1270" anchor="ctr" anchorCtr="0">
          <a:noAutofit/>
        </a:bodyPr>
        <a:lstStyle/>
        <a:p>
          <a:pPr lvl="0" algn="l" defTabSz="488950">
            <a:lnSpc>
              <a:spcPct val="90000"/>
            </a:lnSpc>
            <a:spcBef>
              <a:spcPct val="0"/>
            </a:spcBef>
            <a:spcAft>
              <a:spcPct val="35000"/>
            </a:spcAft>
          </a:pPr>
          <a:endParaRPr lang="en-US" sz="1100" b="0" kern="1200" dirty="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a:latin typeface="Times New Roman" pitchFamily="18" charset="0"/>
            <a:cs typeface="Times New Roman" pitchFamily="18" charset="0"/>
          </a:endParaRPr>
        </a:p>
        <a:p>
          <a:pPr lvl="0" algn="l" defTabSz="488950">
            <a:lnSpc>
              <a:spcPct val="90000"/>
            </a:lnSpc>
            <a:spcBef>
              <a:spcPct val="0"/>
            </a:spcBef>
            <a:spcAft>
              <a:spcPct val="35000"/>
            </a:spcAft>
          </a:pPr>
          <a:r>
            <a:rPr lang="en-US" sz="1100" b="0" kern="1200" dirty="0">
              <a:latin typeface="Times New Roman" pitchFamily="18" charset="0"/>
              <a:cs typeface="Times New Roman" pitchFamily="18" charset="0"/>
            </a:rPr>
            <a:t> </a:t>
          </a:r>
        </a:p>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a:p>
          <a:pPr lvl="0" algn="l" defTabSz="488950">
            <a:lnSpc>
              <a:spcPct val="100000"/>
            </a:lnSpc>
            <a:spcBef>
              <a:spcPct val="0"/>
            </a:spcBef>
            <a:spcAft>
              <a:spcPct val="35000"/>
            </a:spcAft>
          </a:pPr>
          <a:r>
            <a:rPr lang="en-US" sz="1400" b="1" kern="1200" dirty="0" smtClean="0">
              <a:solidFill>
                <a:schemeClr val="bg1"/>
              </a:solidFill>
              <a:latin typeface="Times New Roman" pitchFamily="18" charset="0"/>
              <a:cs typeface="Times New Roman" pitchFamily="18" charset="0"/>
            </a:rPr>
            <a:t>2. </a:t>
          </a:r>
          <a:r>
            <a:rPr lang="en-US" sz="1400" b="1" kern="1200" dirty="0" err="1" smtClean="0">
              <a:solidFill>
                <a:schemeClr val="bg1"/>
              </a:solidFill>
              <a:latin typeface="Times New Roman" pitchFamily="18" charset="0"/>
              <a:cs typeface="Times New Roman" pitchFamily="18" charset="0"/>
            </a:rPr>
            <a:t>Đối</a:t>
          </a:r>
          <a:r>
            <a:rPr lang="en-US" sz="1400" b="1" kern="1200" dirty="0" smtClean="0">
              <a:solidFill>
                <a:schemeClr val="bg1"/>
              </a:solidFill>
              <a:latin typeface="Times New Roman" pitchFamily="18" charset="0"/>
              <a:cs typeface="Times New Roman" pitchFamily="18" charset="0"/>
            </a:rPr>
            <a:t> </a:t>
          </a:r>
          <a:r>
            <a:rPr lang="en-US" sz="1400" b="1" kern="1200" dirty="0">
              <a:solidFill>
                <a:schemeClr val="bg1"/>
              </a:solidFill>
              <a:latin typeface="Times New Roman" pitchFamily="18" charset="0"/>
              <a:cs typeface="Times New Roman" pitchFamily="18" charset="0"/>
            </a:rPr>
            <a:t>tượng được giảm 70% </a:t>
          </a:r>
          <a:r>
            <a:rPr lang="en-US" sz="1400" b="1" kern="1200" dirty="0" err="1">
              <a:solidFill>
                <a:schemeClr val="bg1"/>
              </a:solidFill>
              <a:latin typeface="Times New Roman" pitchFamily="18" charset="0"/>
              <a:cs typeface="Times New Roman" pitchFamily="18" charset="0"/>
            </a:rPr>
            <a:t>học</a:t>
          </a:r>
          <a:r>
            <a:rPr lang="en-US" sz="1400" b="1" kern="1200" dirty="0">
              <a:solidFill>
                <a:schemeClr val="bg1"/>
              </a:solidFill>
              <a:latin typeface="Times New Roman" pitchFamily="18" charset="0"/>
              <a:cs typeface="Times New Roman" pitchFamily="18" charset="0"/>
            </a:rPr>
            <a:t> </a:t>
          </a:r>
          <a:r>
            <a:rPr lang="en-US" sz="1400" b="1" kern="1200" dirty="0" err="1" smtClean="0">
              <a:solidFill>
                <a:schemeClr val="bg1"/>
              </a:solidFill>
              <a:latin typeface="Times New Roman" pitchFamily="18" charset="0"/>
              <a:cs typeface="Times New Roman" pitchFamily="18" charset="0"/>
            </a:rPr>
            <a:t>phí</a:t>
          </a:r>
          <a:r>
            <a:rPr lang="en-US" sz="1400" b="1" kern="1200" dirty="0" smtClean="0">
              <a:solidFill>
                <a:schemeClr val="bg1"/>
              </a:solidFill>
              <a:latin typeface="Times New Roman" pitchFamily="18" charset="0"/>
              <a:cs typeface="Times New Roman" pitchFamily="18" charset="0"/>
            </a:rPr>
            <a:t>: </a:t>
          </a:r>
          <a:endParaRPr lang="en-US" sz="1400" b="1" kern="1200" dirty="0">
            <a:solidFill>
              <a:schemeClr val="bg1"/>
            </a:solidFill>
            <a:latin typeface="Times New Roman" pitchFamily="18" charset="0"/>
            <a:cs typeface="Times New Roman" pitchFamily="18" charset="0"/>
          </a:endParaRPr>
        </a:p>
        <a:p>
          <a:pPr lvl="0" algn="l" defTabSz="488950">
            <a:lnSpc>
              <a:spcPct val="100000"/>
            </a:lnSpc>
            <a:spcBef>
              <a:spcPct val="0"/>
            </a:spcBef>
            <a:spcAft>
              <a:spcPct val="35000"/>
            </a:spcAft>
          </a:pPr>
          <a:r>
            <a:rPr lang="en-US" sz="1400" b="0" i="1" kern="1200" dirty="0">
              <a:solidFill>
                <a:schemeClr val="bg1"/>
              </a:solidFill>
              <a:latin typeface="Times New Roman" pitchFamily="18" charset="0"/>
              <a:cs typeface="Times New Roman" pitchFamily="18" charset="0"/>
            </a:rPr>
            <a:t>- </a:t>
          </a:r>
          <a:r>
            <a:rPr lang="vi-VN" sz="1400" i="1" kern="1200" dirty="0">
              <a:solidFill>
                <a:schemeClr val="bg1"/>
              </a:solidFill>
              <a:latin typeface="Times New Roman" panose="02020603050405020304" pitchFamily="18" charset="0"/>
              <a:cs typeface="Times New Roman" panose="02020603050405020304" pitchFamily="18" charset="0"/>
            </a:rPr>
            <a:t>Học sinh, sinh viên là người dân tộc thiểu số (không phải là dân tộc thiểu số rất ít người) ở vùng có Điều kiện kinh tế - xã hội đặc biệt khó khăn theo quy định của cơ quan có thẩm quyền</a:t>
          </a:r>
          <a:endParaRPr lang="en-US" sz="1400" i="1" kern="1200" dirty="0">
            <a:solidFill>
              <a:schemeClr val="bg1"/>
            </a:solidFill>
            <a:latin typeface="Times New Roman" panose="02020603050405020304" pitchFamily="18" charset="0"/>
            <a:cs typeface="Times New Roman" panose="02020603050405020304" pitchFamily="18" charset="0"/>
          </a:endParaRPr>
        </a:p>
        <a:p>
          <a:pPr lvl="0" algn="l" defTabSz="488950">
            <a:lnSpc>
              <a:spcPct val="100000"/>
            </a:lnSpc>
            <a:spcBef>
              <a:spcPct val="0"/>
            </a:spcBef>
            <a:spcAft>
              <a:spcPct val="35000"/>
            </a:spcAft>
          </a:pPr>
          <a:r>
            <a:rPr lang="en-US" sz="1400" b="1" kern="1200" dirty="0" smtClean="0">
              <a:solidFill>
                <a:schemeClr val="bg1"/>
              </a:solidFill>
              <a:latin typeface="Times New Roman" pitchFamily="18" charset="0"/>
              <a:cs typeface="Times New Roman" pitchFamily="18" charset="0"/>
            </a:rPr>
            <a:t>3</a:t>
          </a:r>
          <a:r>
            <a:rPr lang="en-US" sz="1400" b="1" kern="1200" dirty="0">
              <a:solidFill>
                <a:schemeClr val="bg1"/>
              </a:solidFill>
              <a:latin typeface="Times New Roman" pitchFamily="18" charset="0"/>
              <a:cs typeface="Times New Roman" pitchFamily="18" charset="0"/>
            </a:rPr>
            <a:t>. Đối tượng được giảm 50% </a:t>
          </a:r>
          <a:r>
            <a:rPr lang="en-US" sz="1400" b="1" kern="1200" dirty="0" err="1">
              <a:solidFill>
                <a:schemeClr val="bg1"/>
              </a:solidFill>
              <a:latin typeface="Times New Roman" pitchFamily="18" charset="0"/>
              <a:cs typeface="Times New Roman" pitchFamily="18" charset="0"/>
            </a:rPr>
            <a:t>học</a:t>
          </a:r>
          <a:r>
            <a:rPr lang="en-US" sz="1400" b="1" kern="1200" dirty="0">
              <a:solidFill>
                <a:schemeClr val="bg1"/>
              </a:solidFill>
              <a:latin typeface="Times New Roman" pitchFamily="18" charset="0"/>
              <a:cs typeface="Times New Roman" pitchFamily="18" charset="0"/>
            </a:rPr>
            <a:t> </a:t>
          </a:r>
          <a:r>
            <a:rPr lang="en-US" sz="1400" b="1" kern="1200" dirty="0" err="1" smtClean="0">
              <a:solidFill>
                <a:schemeClr val="bg1"/>
              </a:solidFill>
              <a:latin typeface="Times New Roman" pitchFamily="18" charset="0"/>
              <a:cs typeface="Times New Roman" pitchFamily="18" charset="0"/>
            </a:rPr>
            <a:t>phí</a:t>
          </a:r>
          <a:r>
            <a:rPr lang="en-US" sz="1400" b="1" kern="1200" dirty="0" smtClean="0">
              <a:solidFill>
                <a:schemeClr val="bg1"/>
              </a:solidFill>
              <a:latin typeface="Times New Roman" pitchFamily="18" charset="0"/>
              <a:cs typeface="Times New Roman" pitchFamily="18" charset="0"/>
            </a:rPr>
            <a:t>:</a:t>
          </a:r>
          <a:endParaRPr lang="en-US" sz="1400" b="1" kern="1200" dirty="0">
            <a:solidFill>
              <a:schemeClr val="bg1"/>
            </a:solidFill>
            <a:latin typeface="Times New Roman" pitchFamily="18" charset="0"/>
            <a:cs typeface="Times New Roman" pitchFamily="18" charset="0"/>
          </a:endParaRPr>
        </a:p>
        <a:p>
          <a:pPr lvl="0" algn="l" defTabSz="488950">
            <a:lnSpc>
              <a:spcPct val="100000"/>
            </a:lnSpc>
            <a:spcBef>
              <a:spcPct val="0"/>
            </a:spcBef>
            <a:spcAft>
              <a:spcPct val="35000"/>
            </a:spcAft>
          </a:pPr>
          <a:r>
            <a:rPr lang="es-ES" sz="1400" i="1" kern="1200" dirty="0">
              <a:solidFill>
                <a:schemeClr val="bg1"/>
              </a:solidFill>
              <a:latin typeface="Times New Roman" panose="02020603050405020304" pitchFamily="18" charset="0"/>
              <a:cs typeface="Times New Roman" panose="02020603050405020304" pitchFamily="18" charset="0"/>
            </a:rPr>
            <a:t>- Sinh viên là con cán bộ, công nhân, viên chức mà cha hoặc mẹ bị tai nạn lao động</a:t>
          </a:r>
          <a:r>
            <a:rPr lang="vi-VN" sz="1400" i="1" kern="1200" dirty="0">
              <a:solidFill>
                <a:schemeClr val="bg1"/>
              </a:solidFill>
              <a:latin typeface="Times New Roman" panose="02020603050405020304" pitchFamily="18" charset="0"/>
              <a:cs typeface="Times New Roman" panose="02020603050405020304" pitchFamily="18" charset="0"/>
            </a:rPr>
            <a:t> </a:t>
          </a:r>
          <a:r>
            <a:rPr lang="es-ES" sz="1400" i="1" kern="1200" dirty="0">
              <a:solidFill>
                <a:schemeClr val="bg1"/>
              </a:solidFill>
              <a:latin typeface="Times New Roman" panose="02020603050405020304" pitchFamily="18" charset="0"/>
              <a:cs typeface="Times New Roman" panose="02020603050405020304" pitchFamily="18" charset="0"/>
            </a:rPr>
            <a:t>hoặc mắc bệnh nghề nghiệp được hưởng trợ cấp thường xuyên.</a:t>
          </a:r>
        </a:p>
        <a:p>
          <a:pPr lvl="0" algn="l" defTabSz="488950">
            <a:lnSpc>
              <a:spcPct val="100000"/>
            </a:lnSpc>
            <a:spcBef>
              <a:spcPct val="0"/>
            </a:spcBef>
            <a:spcAft>
              <a:spcPct val="35000"/>
            </a:spcAft>
          </a:pPr>
          <a:r>
            <a:rPr lang="en-US" sz="1400" b="1" kern="1200" dirty="0" err="1" smtClean="0">
              <a:solidFill>
                <a:schemeClr val="bg1"/>
              </a:solidFill>
              <a:latin typeface="Times New Roman" pitchFamily="18" charset="0"/>
              <a:cs typeface="Times New Roman" pitchFamily="18" charset="0"/>
            </a:rPr>
            <a:t>Trình</a:t>
          </a:r>
          <a:r>
            <a:rPr lang="en-US" sz="1400" b="1" kern="1200" dirty="0" smtClean="0">
              <a:solidFill>
                <a:schemeClr val="bg1"/>
              </a:solidFill>
              <a:latin typeface="Times New Roman" pitchFamily="18" charset="0"/>
              <a:cs typeface="Times New Roman" pitchFamily="18" charset="0"/>
            </a:rPr>
            <a:t> </a:t>
          </a:r>
          <a:r>
            <a:rPr lang="en-US" sz="1400" b="1" kern="1200" dirty="0">
              <a:solidFill>
                <a:schemeClr val="bg1"/>
              </a:solidFill>
              <a:latin typeface="Times New Roman" pitchFamily="18" charset="0"/>
              <a:cs typeface="Times New Roman" pitchFamily="18" charset="0"/>
            </a:rPr>
            <a:t>tự  thực hiện ,thủ tục và hồ sơ</a:t>
          </a:r>
          <a:r>
            <a:rPr lang="en-US" sz="1400" b="0" kern="1200" dirty="0">
              <a:solidFill>
                <a:schemeClr val="bg1"/>
              </a:solidFill>
              <a:latin typeface="Times New Roman" pitchFamily="18" charset="0"/>
              <a:cs typeface="Times New Roman" pitchFamily="18" charset="0"/>
            </a:rPr>
            <a:t>. </a:t>
          </a:r>
        </a:p>
        <a:p>
          <a:pPr lvl="0" algn="l" defTabSz="488950">
            <a:lnSpc>
              <a:spcPct val="100000"/>
            </a:lnSpc>
            <a:spcBef>
              <a:spcPct val="0"/>
            </a:spcBef>
            <a:spcAft>
              <a:spcPct val="35000"/>
            </a:spcAft>
          </a:pPr>
          <a:r>
            <a:rPr lang="en-US" sz="1400" b="0" kern="1200" dirty="0">
              <a:solidFill>
                <a:schemeClr val="bg1"/>
              </a:solidFill>
              <a:latin typeface="Times New Roman" pitchFamily="18" charset="0"/>
              <a:cs typeface="Times New Roman" pitchFamily="18" charset="0"/>
            </a:rPr>
            <a:t>Sinh viên phải có hồ sơ đề nghị miễn, giảm học phí  gửi về Nhà trường (nộp về Phòng CTSV) như sau:</a:t>
          </a:r>
        </a:p>
        <a:p>
          <a:pPr lvl="0" algn="l" defTabSz="488950">
            <a:lnSpc>
              <a:spcPct val="100000"/>
            </a:lnSpc>
            <a:spcBef>
              <a:spcPct val="0"/>
            </a:spcBef>
            <a:spcAft>
              <a:spcPct val="35000"/>
            </a:spcAft>
          </a:pPr>
          <a:r>
            <a:rPr lang="en-US" sz="1400" b="0" kern="1200" dirty="0">
              <a:solidFill>
                <a:schemeClr val="bg1"/>
              </a:solidFill>
              <a:latin typeface="Times New Roman" pitchFamily="18" charset="0"/>
              <a:cs typeface="Times New Roman" pitchFamily="18" charset="0"/>
            </a:rPr>
            <a:t>- Đơn xin miễn giảm  theo mẫu  (https://sinhvien.uneti.edu.vn/sinh-vien-dang-nhap.html)</a:t>
          </a:r>
        </a:p>
        <a:p>
          <a:pPr lvl="0" algn="l" defTabSz="488950">
            <a:lnSpc>
              <a:spcPct val="100000"/>
            </a:lnSpc>
            <a:spcBef>
              <a:spcPct val="0"/>
            </a:spcBef>
            <a:spcAft>
              <a:spcPct val="35000"/>
            </a:spcAft>
          </a:pPr>
          <a:r>
            <a:rPr lang="en-US" sz="1400" b="0" kern="1200" dirty="0">
              <a:solidFill>
                <a:schemeClr val="bg1"/>
              </a:solidFill>
              <a:latin typeface="Times New Roman" pitchFamily="18" charset="0"/>
              <a:cs typeface="Times New Roman" pitchFamily="18" charset="0"/>
            </a:rPr>
            <a:t>- Tùy theo từng loại đối tượng thuộc miễn giảm học phí  là bản sao chứng thực các loại giấy tờ liên quan</a:t>
          </a:r>
        </a:p>
        <a:p>
          <a:pPr lvl="0" algn="l" defTabSz="488950">
            <a:lnSpc>
              <a:spcPct val="100000"/>
            </a:lnSpc>
            <a:spcBef>
              <a:spcPct val="0"/>
            </a:spcBef>
            <a:spcAft>
              <a:spcPct val="35000"/>
            </a:spcAft>
          </a:pPr>
          <a:r>
            <a:rPr lang="en-US" sz="1400" b="0" kern="1200" dirty="0" err="1" smtClean="0">
              <a:solidFill>
                <a:schemeClr val="bg1"/>
              </a:solidFill>
              <a:latin typeface="Times New Roman" pitchFamily="18" charset="0"/>
              <a:cs typeface="Times New Roman" pitchFamily="18" charset="0"/>
            </a:rPr>
            <a:t>Lưu</a:t>
          </a:r>
          <a:r>
            <a:rPr lang="en-US" sz="1400" b="0" kern="1200" dirty="0" smtClean="0">
              <a:solidFill>
                <a:schemeClr val="bg1"/>
              </a:solidFill>
              <a:latin typeface="Times New Roman" pitchFamily="18" charset="0"/>
              <a:cs typeface="Times New Roman" pitchFamily="18" charset="0"/>
            </a:rPr>
            <a:t> </a:t>
          </a:r>
          <a:r>
            <a:rPr lang="en-US" sz="1400" b="0" kern="1200" dirty="0">
              <a:solidFill>
                <a:schemeClr val="bg1"/>
              </a:solidFill>
              <a:latin typeface="Times New Roman" pitchFamily="18" charset="0"/>
              <a:cs typeface="Times New Roman" pitchFamily="18" charset="0"/>
            </a:rPr>
            <a:t>ý: Nhà trường  xét chi trả miễn giảm học phí vào học kỳ  I của mỗi năm học  và sẽ được khấu trừ trực tiếp trên công nợ học phí mỗi </a:t>
          </a:r>
          <a:r>
            <a:rPr lang="en-US" sz="1400" b="0" kern="1200" dirty="0" err="1">
              <a:solidFill>
                <a:schemeClr val="bg1"/>
              </a:solidFill>
              <a:latin typeface="Times New Roman" pitchFamily="18" charset="0"/>
              <a:cs typeface="Times New Roman" pitchFamily="18" charset="0"/>
            </a:rPr>
            <a:t>kỳ</a:t>
          </a:r>
          <a:r>
            <a:rPr lang="en-US" sz="1400" b="0" kern="1200" dirty="0" smtClean="0">
              <a:solidFill>
                <a:schemeClr val="bg1"/>
              </a:solidFill>
              <a:latin typeface="Times New Roman" pitchFamily="18" charset="0"/>
              <a:cs typeface="Times New Roman" pitchFamily="18" charset="0"/>
            </a:rPr>
            <a:t>.</a:t>
          </a:r>
          <a:endParaRPr lang="en-US" sz="1200" b="0" kern="1200" dirty="0">
            <a:solidFill>
              <a:schemeClr val="bg1"/>
            </a:solidFill>
            <a:latin typeface="Times New Roman" pitchFamily="18" charset="0"/>
            <a:cs typeface="Times New Roman" pitchFamily="18" charset="0"/>
          </a:endParaRPr>
        </a:p>
        <a:p>
          <a:pPr lvl="0" algn="l" defTabSz="488950">
            <a:lnSpc>
              <a:spcPct val="90000"/>
            </a:lnSpc>
            <a:spcBef>
              <a:spcPct val="0"/>
            </a:spcBef>
            <a:spcAft>
              <a:spcPct val="35000"/>
            </a:spcAft>
          </a:pPr>
          <a:endParaRPr lang="en-US" sz="1200" b="0" kern="1200" dirty="0">
            <a:solidFill>
              <a:schemeClr val="bg1"/>
            </a:solidFill>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a:latin typeface="Times New Roman" pitchFamily="18" charset="0"/>
            <a:cs typeface="Times New Roman" pitchFamily="18" charset="0"/>
          </a:endParaRPr>
        </a:p>
        <a:p>
          <a:pPr lvl="0" algn="l" defTabSz="488950">
            <a:lnSpc>
              <a:spcPct val="90000"/>
            </a:lnSpc>
            <a:spcBef>
              <a:spcPct val="0"/>
            </a:spcBef>
            <a:spcAft>
              <a:spcPct val="35000"/>
            </a:spcAft>
          </a:pPr>
          <a:endParaRPr lang="es-ES" sz="1100" i="1" kern="1200" dirty="0">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endParaRPr lang="es-ES" sz="1100" i="1" kern="1200" dirty="0">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endParaRPr lang="es-ES" sz="1100" i="1" kern="1200" dirty="0">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endParaRPr lang="es-ES" sz="1100" i="1" kern="1200" dirty="0">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endParaRPr lang="es-ES" sz="1100" i="1" kern="1200" dirty="0">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endParaRPr lang="es-ES" sz="1100" i="1" kern="1200" dirty="0">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endParaRPr lang="en-US" sz="1100" b="0" kern="1200" dirty="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a:latin typeface="Times New Roman" pitchFamily="18" charset="0"/>
            <a:cs typeface="Times New Roman" pitchFamily="18" charset="0"/>
          </a:endParaRPr>
        </a:p>
      </dsp:txBody>
      <dsp:txXfrm>
        <a:off x="0" y="91786"/>
        <a:ext cx="7848600" cy="315341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007D24-5E0C-43B3-8DA3-A8E25FF6B5C6}">
      <dsp:nvSpPr>
        <dsp:cNvPr id="0" name=""/>
        <dsp:cNvSpPr/>
      </dsp:nvSpPr>
      <dsp:spPr>
        <a:xfrm>
          <a:off x="0" y="706209"/>
          <a:ext cx="7848600" cy="2813636"/>
        </a:xfrm>
        <a:prstGeom prst="rect">
          <a:avLst/>
        </a:prstGeom>
        <a:solidFill>
          <a:srgbClr val="FFC000"/>
        </a:solidFill>
        <a:ln>
          <a:noFill/>
        </a:ln>
        <a:effectLst>
          <a:glow rad="70000">
            <a:schemeClr val="accent3">
              <a:hueOff val="0"/>
              <a:satOff val="0"/>
              <a:lumOff val="0"/>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l" defTabSz="622300">
            <a:lnSpc>
              <a:spcPct val="100000"/>
            </a:lnSpc>
            <a:spcBef>
              <a:spcPct val="0"/>
            </a:spcBef>
            <a:spcAft>
              <a:spcPct val="35000"/>
            </a:spcAft>
          </a:pPr>
          <a:r>
            <a:rPr lang="vi-VN" sz="1400" b="1" kern="1200" dirty="0" smtClean="0">
              <a:solidFill>
                <a:schemeClr val="bg1"/>
              </a:solidFill>
              <a:latin typeface="Times New Roman" panose="02020603050405020304" pitchFamily="18" charset="0"/>
              <a:cs typeface="Times New Roman" panose="02020603050405020304" pitchFamily="18" charset="0"/>
            </a:rPr>
            <a:t>Đối </a:t>
          </a:r>
          <a:r>
            <a:rPr lang="vi-VN" sz="1400" b="1" kern="1200" dirty="0">
              <a:solidFill>
                <a:schemeClr val="bg1"/>
              </a:solidFill>
              <a:latin typeface="Times New Roman" panose="02020603050405020304" pitchFamily="18" charset="0"/>
              <a:cs typeface="Times New Roman" panose="02020603050405020304" pitchFamily="18" charset="0"/>
            </a:rPr>
            <a:t>tượng được vay vốn:</a:t>
          </a:r>
          <a:endParaRPr lang="en-US" sz="1400" b="1" kern="1200" dirty="0">
            <a:solidFill>
              <a:schemeClr val="bg1"/>
            </a:solidFill>
            <a:latin typeface="Times New Roman" panose="02020603050405020304" pitchFamily="18" charset="0"/>
            <a:cs typeface="Times New Roman" panose="02020603050405020304" pitchFamily="18" charset="0"/>
          </a:endParaRPr>
        </a:p>
        <a:p>
          <a:pPr lvl="0" algn="l" defTabSz="622300">
            <a:lnSpc>
              <a:spcPct val="100000"/>
            </a:lnSpc>
            <a:spcBef>
              <a:spcPct val="0"/>
            </a:spcBef>
            <a:spcAft>
              <a:spcPct val="35000"/>
            </a:spcAft>
          </a:pPr>
          <a:r>
            <a:rPr lang="en-US" sz="1400" b="1" kern="1200" dirty="0">
              <a:solidFill>
                <a:schemeClr val="bg1"/>
              </a:solidFill>
              <a:latin typeface="Times New Roman" panose="02020603050405020304" pitchFamily="18" charset="0"/>
              <a:cs typeface="Times New Roman" panose="02020603050405020304" pitchFamily="18" charset="0"/>
            </a:rPr>
            <a:t>- </a:t>
          </a:r>
          <a:r>
            <a:rPr lang="vi-VN" sz="1400" kern="1200" dirty="0">
              <a:solidFill>
                <a:schemeClr val="bg1"/>
              </a:solidFill>
              <a:latin typeface="Times New Roman" panose="02020603050405020304" pitchFamily="18" charset="0"/>
              <a:cs typeface="Times New Roman" panose="02020603050405020304" pitchFamily="18" charset="0"/>
            </a:rPr>
            <a:t>Học sinh, sinh viên có hoàn cảnh khó khăn theo học tại các trường đại học (hoặc tương đương đại học), cao đẳng, trung cấp chuyên nghiệp và tại các cơ sở đào tạo nghề được thành lập và hoạt động theo quy định của pháp luật Việt Nam:</a:t>
          </a:r>
          <a:endParaRPr lang="en-US" sz="1400" b="1" kern="1200" dirty="0">
            <a:solidFill>
              <a:schemeClr val="bg1"/>
            </a:solidFill>
            <a:latin typeface="Times New Roman" panose="02020603050405020304" pitchFamily="18" charset="0"/>
            <a:cs typeface="Times New Roman" panose="02020603050405020304" pitchFamily="18" charset="0"/>
          </a:endParaRPr>
        </a:p>
        <a:p>
          <a:pPr lvl="0" algn="l" defTabSz="622300">
            <a:lnSpc>
              <a:spcPct val="100000"/>
            </a:lnSpc>
            <a:spcBef>
              <a:spcPct val="0"/>
            </a:spcBef>
            <a:spcAft>
              <a:spcPct val="35000"/>
            </a:spcAft>
          </a:pPr>
          <a:r>
            <a:rPr lang="vi-VN" sz="1400" b="1" kern="1200" dirty="0">
              <a:solidFill>
                <a:schemeClr val="bg1"/>
              </a:solidFill>
              <a:latin typeface="Times New Roman" panose="02020603050405020304" pitchFamily="18" charset="0"/>
              <a:cs typeface="Times New Roman" panose="02020603050405020304" pitchFamily="18" charset="0"/>
            </a:rPr>
            <a:t>Điều </a:t>
          </a:r>
          <a:r>
            <a:rPr lang="en-US" sz="1400" b="1" kern="1200" dirty="0">
              <a:solidFill>
                <a:schemeClr val="bg1"/>
              </a:solidFill>
              <a:latin typeface="Times New Roman" panose="02020603050405020304" pitchFamily="18" charset="0"/>
              <a:cs typeface="Times New Roman" panose="02020603050405020304" pitchFamily="18" charset="0"/>
            </a:rPr>
            <a:t>8</a:t>
          </a:r>
          <a:r>
            <a:rPr lang="vi-VN" sz="1400" b="1" kern="1200" dirty="0">
              <a:solidFill>
                <a:schemeClr val="bg1"/>
              </a:solidFill>
              <a:latin typeface="Times New Roman" panose="02020603050405020304" pitchFamily="18" charset="0"/>
              <a:cs typeface="Times New Roman" panose="02020603050405020304" pitchFamily="18" charset="0"/>
            </a:rPr>
            <a:t>. </a:t>
          </a:r>
          <a:r>
            <a:rPr lang="en-US" sz="1400" b="1" kern="1200" dirty="0">
              <a:solidFill>
                <a:schemeClr val="bg1"/>
              </a:solidFill>
              <a:latin typeface="Times New Roman" panose="02020603050405020304" pitchFamily="18" charset="0"/>
              <a:cs typeface="Times New Roman" panose="02020603050405020304" pitchFamily="18" charset="0"/>
            </a:rPr>
            <a:t>Trình tự và thủ tục vay vốn</a:t>
          </a:r>
          <a:r>
            <a:rPr lang="vi-VN" sz="1400" b="1" kern="1200" dirty="0">
              <a:solidFill>
                <a:schemeClr val="bg1"/>
              </a:solidFill>
              <a:latin typeface="Times New Roman" panose="02020603050405020304" pitchFamily="18" charset="0"/>
              <a:cs typeface="Times New Roman" panose="02020603050405020304" pitchFamily="18" charset="0"/>
            </a:rPr>
            <a:t>:</a:t>
          </a:r>
          <a:endParaRPr lang="en-US" sz="1400" b="1" kern="1200" dirty="0">
            <a:solidFill>
              <a:schemeClr val="bg1"/>
            </a:solidFill>
            <a:latin typeface="Times New Roman" panose="02020603050405020304" pitchFamily="18" charset="0"/>
            <a:cs typeface="Times New Roman" panose="02020603050405020304" pitchFamily="18" charset="0"/>
          </a:endParaRPr>
        </a:p>
        <a:p>
          <a:pPr lvl="0" algn="l" defTabSz="622300">
            <a:lnSpc>
              <a:spcPct val="100000"/>
            </a:lnSpc>
            <a:spcBef>
              <a:spcPct val="0"/>
            </a:spcBef>
            <a:spcAft>
              <a:spcPct val="35000"/>
            </a:spcAft>
          </a:pPr>
          <a:r>
            <a:rPr lang="en-US" sz="1400" i="1" kern="1200" dirty="0">
              <a:solidFill>
                <a:schemeClr val="bg1"/>
              </a:solidFill>
              <a:latin typeface="Times New Roman" panose="02020603050405020304" pitchFamily="18" charset="0"/>
              <a:cs typeface="Times New Roman" panose="02020603050405020304" pitchFamily="18" charset="0"/>
            </a:rPr>
            <a:t>- Sinh viên xin giấy xác nhận vay vốn theo mẫu của Nhà trường đang theo học (https://sinhvien.uneti.edu.vn/sinh-vien-dang-nhap.html)</a:t>
          </a:r>
          <a:endParaRPr lang="es-ES" sz="1400" i="1" kern="1200" dirty="0">
            <a:solidFill>
              <a:schemeClr val="bg1"/>
            </a:solidFill>
            <a:latin typeface="Times New Roman" panose="02020603050405020304" pitchFamily="18" charset="0"/>
            <a:cs typeface="Times New Roman" panose="02020603050405020304" pitchFamily="18" charset="0"/>
          </a:endParaRPr>
        </a:p>
        <a:p>
          <a:pPr lvl="0" algn="l" defTabSz="622300">
            <a:lnSpc>
              <a:spcPct val="100000"/>
            </a:lnSpc>
            <a:spcBef>
              <a:spcPct val="0"/>
            </a:spcBef>
            <a:spcAft>
              <a:spcPct val="35000"/>
            </a:spcAft>
          </a:pPr>
          <a:r>
            <a:rPr lang="es-ES" sz="1400" i="1" kern="1200" dirty="0">
              <a:solidFill>
                <a:schemeClr val="bg1"/>
              </a:solidFill>
              <a:latin typeface="Times New Roman" panose="02020603050405020304" pitchFamily="18" charset="0"/>
              <a:cs typeface="Times New Roman" panose="02020603050405020304" pitchFamily="18" charset="0"/>
            </a:rPr>
            <a:t>- Gia đình làm đơn xin vay vốn (theo mẫu của ngân hàng) kèm theo giấy xác nhận của Nhà trường nộp về Ngân hàng chính sách địa phương.</a:t>
          </a:r>
        </a:p>
        <a:p>
          <a:pPr lvl="0" algn="l" defTabSz="622300">
            <a:lnSpc>
              <a:spcPct val="100000"/>
            </a:lnSpc>
            <a:spcBef>
              <a:spcPct val="0"/>
            </a:spcBef>
            <a:spcAft>
              <a:spcPct val="35000"/>
            </a:spcAft>
          </a:pPr>
          <a:r>
            <a:rPr lang="en-US" sz="1400" b="0" kern="1200" dirty="0">
              <a:solidFill>
                <a:schemeClr val="bg1"/>
              </a:solidFill>
              <a:latin typeface="Times New Roman" panose="02020603050405020304" pitchFamily="18" charset="0"/>
              <a:cs typeface="Times New Roman" panose="02020603050405020304" pitchFamily="18" charset="0"/>
            </a:rPr>
            <a:t>- Ngân hàng chính sách xã hội quy định hồ sơ vay vốn, trình tự và thủ tục cho vay, trả nợ đơn giản, rõ ràng, dễ thực hiện.</a:t>
          </a:r>
        </a:p>
      </dsp:txBody>
      <dsp:txXfrm>
        <a:off x="0" y="706209"/>
        <a:ext cx="7848600" cy="2813636"/>
      </dsp:txXfrm>
    </dsp:sp>
    <dsp:sp modelId="{5DE861E5-E954-48F8-80D5-E169B198E1BF}">
      <dsp:nvSpPr>
        <dsp:cNvPr id="0" name=""/>
        <dsp:cNvSpPr/>
      </dsp:nvSpPr>
      <dsp:spPr>
        <a:xfrm rot="10800000">
          <a:off x="0" y="0"/>
          <a:ext cx="7848600" cy="891539"/>
        </a:xfrm>
        <a:prstGeom prst="upArrowCallout">
          <a:avLst/>
        </a:prstGeom>
        <a:solidFill>
          <a:srgbClr val="FFC000"/>
        </a:solidFill>
        <a:ln>
          <a:noFill/>
        </a:ln>
        <a:effectLst>
          <a:glow rad="70000">
            <a:schemeClr val="accent3">
              <a:hueOff val="11250264"/>
              <a:satOff val="-16880"/>
              <a:lumOff val="-2745"/>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lvl="0" algn="just" defTabSz="533400">
            <a:lnSpc>
              <a:spcPct val="100000"/>
            </a:lnSpc>
            <a:spcBef>
              <a:spcPct val="0"/>
            </a:spcBef>
            <a:spcAft>
              <a:spcPct val="35000"/>
            </a:spcAft>
          </a:pPr>
          <a:r>
            <a:rPr lang="en-US" sz="1200" b="1" kern="1200" dirty="0">
              <a:solidFill>
                <a:schemeClr val="bg1"/>
              </a:solidFill>
              <a:latin typeface="Times New Roman" pitchFamily="18" charset="0"/>
              <a:cs typeface="Times New Roman" pitchFamily="18" charset="0"/>
            </a:rPr>
            <a:t>V. Quyết định về tín dụng đối với HSSV (Số 157/2007/QĐ-TTg) </a:t>
          </a:r>
          <a:r>
            <a:rPr lang="en-US" sz="1200" b="1" kern="1200" dirty="0">
              <a:solidFill>
                <a:schemeClr val="bg1"/>
              </a:solidFill>
              <a:latin typeface="Times New Roman" pitchFamily="18" charset="0"/>
              <a:cs typeface="Times New Roman" pitchFamily="18" charset="0"/>
              <a:hlinkClick xmlns:r="http://schemas.openxmlformats.org/officeDocument/2006/relationships" r:id="rId1"/>
            </a:rPr>
            <a:t>https://uneti.edu.vn/quyet-dinh-so-157-ngay-27-thang-09-nam-2007-cua-thu-tuong-chinh-phu-ve-tin-dung-doi-voi-sinh-vien/</a:t>
          </a:r>
          <a:endParaRPr lang="en-US" sz="1200" b="1" kern="1200" dirty="0">
            <a:solidFill>
              <a:schemeClr val="bg1"/>
            </a:solidFill>
            <a:latin typeface="Times New Roman" panose="02020603050405020304" pitchFamily="18" charset="0"/>
            <a:cs typeface="Times New Roman" panose="02020603050405020304" pitchFamily="18" charset="0"/>
          </a:endParaRPr>
        </a:p>
      </dsp:txBody>
      <dsp:txXfrm rot="10800000">
        <a:off x="0" y="0"/>
        <a:ext cx="7848600" cy="57929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71A1C9-39E4-466E-B76E-0CCF8C505EFE}">
      <dsp:nvSpPr>
        <dsp:cNvPr id="0" name=""/>
        <dsp:cNvSpPr/>
      </dsp:nvSpPr>
      <dsp:spPr>
        <a:xfrm>
          <a:off x="0" y="175228"/>
          <a:ext cx="7895406" cy="708891"/>
        </a:xfrm>
        <a:prstGeom prst="roundRect">
          <a:avLst/>
        </a:prstGeom>
        <a:solidFill>
          <a:srgbClr val="FFC000"/>
        </a:solidFill>
        <a:ln>
          <a:noFill/>
        </a:ln>
        <a:effectLst>
          <a:glow rad="70000">
            <a:schemeClr val="accent2">
              <a:hueOff val="0"/>
              <a:satOff val="0"/>
              <a:lumOff val="0"/>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150000"/>
            </a:lnSpc>
            <a:spcBef>
              <a:spcPct val="0"/>
            </a:spcBef>
            <a:spcAft>
              <a:spcPct val="35000"/>
            </a:spcAft>
          </a:pPr>
          <a:r>
            <a:rPr lang="en-US" sz="1600" b="1" kern="1200" dirty="0" smtClean="0">
              <a:solidFill>
                <a:schemeClr val="bg1"/>
              </a:solidFill>
              <a:latin typeface="Times New Roman" pitchFamily="18" charset="0"/>
              <a:cs typeface="Times New Roman" pitchFamily="18" charset="0"/>
            </a:rPr>
            <a:t>ĐƯỢC XÉT  THỦ KHOA TUYỂN SINH ĐẦU VÀO CĂN CỨ VÀO KẾT QUẢ THI TỐT NGHIỆP THPT NĂM 2021;</a:t>
          </a:r>
          <a:endParaRPr lang="en-US" sz="1600" b="1" kern="1200" dirty="0">
            <a:solidFill>
              <a:schemeClr val="bg1"/>
            </a:solidFill>
            <a:latin typeface="Times New Roman" pitchFamily="18" charset="0"/>
            <a:cs typeface="Times New Roman" pitchFamily="18" charset="0"/>
          </a:endParaRPr>
        </a:p>
      </dsp:txBody>
      <dsp:txXfrm>
        <a:off x="34605" y="209833"/>
        <a:ext cx="7826196" cy="639681"/>
      </dsp:txXfrm>
    </dsp:sp>
    <dsp:sp modelId="{19F42E92-C505-466E-A74A-07EE42F9C652}">
      <dsp:nvSpPr>
        <dsp:cNvPr id="0" name=""/>
        <dsp:cNvSpPr/>
      </dsp:nvSpPr>
      <dsp:spPr>
        <a:xfrm>
          <a:off x="0" y="1150581"/>
          <a:ext cx="7895406" cy="676759"/>
        </a:xfrm>
        <a:prstGeom prst="roundRect">
          <a:avLst/>
        </a:prstGeom>
        <a:solidFill>
          <a:srgbClr val="FFC000"/>
        </a:solidFill>
        <a:ln>
          <a:noFill/>
        </a:ln>
        <a:effectLst>
          <a:glow rad="70000">
            <a:schemeClr val="accent2">
              <a:hueOff val="0"/>
              <a:satOff val="0"/>
              <a:lumOff val="0"/>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150000"/>
            </a:lnSpc>
            <a:spcBef>
              <a:spcPct val="0"/>
            </a:spcBef>
            <a:spcAft>
              <a:spcPts val="0"/>
            </a:spcAft>
          </a:pPr>
          <a:r>
            <a:rPr lang="en-US" sz="1600" b="1" kern="1200" dirty="0" smtClean="0">
              <a:solidFill>
                <a:schemeClr val="bg1"/>
              </a:solidFill>
              <a:latin typeface="Times New Roman" pitchFamily="18" charset="0"/>
              <a:cs typeface="Times New Roman" pitchFamily="18" charset="0"/>
            </a:rPr>
            <a:t>ĐƯỢC XÉT  VÀ CẤP HỌC BỔNG TUYỂN SINH ĐẦU VÀO THEO KẾT QUẢ THI THPT NĂM 2021 VỚI MỨC BẰNG 100% HỌC PHÍ HỌC KỲ I KHI NHẬP HỌC;</a:t>
          </a:r>
          <a:endParaRPr lang="en-US" sz="1600" b="1" kern="1200" dirty="0">
            <a:solidFill>
              <a:schemeClr val="bg1"/>
            </a:solidFill>
            <a:latin typeface="Times New Roman" pitchFamily="18" charset="0"/>
            <a:cs typeface="Times New Roman" pitchFamily="18" charset="0"/>
          </a:endParaRPr>
        </a:p>
      </dsp:txBody>
      <dsp:txXfrm>
        <a:off x="33037" y="1183618"/>
        <a:ext cx="7829332" cy="610685"/>
      </dsp:txXfrm>
    </dsp:sp>
    <dsp:sp modelId="{5425E9D1-9462-49AF-A0EF-3046AC9ED342}">
      <dsp:nvSpPr>
        <dsp:cNvPr id="0" name=""/>
        <dsp:cNvSpPr/>
      </dsp:nvSpPr>
      <dsp:spPr>
        <a:xfrm>
          <a:off x="0" y="2210872"/>
          <a:ext cx="7895406" cy="684103"/>
        </a:xfrm>
        <a:prstGeom prst="roundRect">
          <a:avLst/>
        </a:prstGeom>
        <a:solidFill>
          <a:srgbClr val="FFC000"/>
        </a:solidFill>
        <a:ln>
          <a:noFill/>
        </a:ln>
        <a:effectLst>
          <a:glow rad="70000">
            <a:schemeClr val="accent2">
              <a:hueOff val="0"/>
              <a:satOff val="0"/>
              <a:lumOff val="0"/>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150000"/>
            </a:lnSpc>
            <a:spcBef>
              <a:spcPct val="0"/>
            </a:spcBef>
            <a:spcAft>
              <a:spcPts val="0"/>
            </a:spcAft>
          </a:pPr>
          <a:r>
            <a:rPr lang="en-US" sz="1600" b="1" kern="1200" dirty="0" smtClean="0">
              <a:solidFill>
                <a:schemeClr val="bg1"/>
              </a:solidFill>
              <a:latin typeface="Times New Roman" pitchFamily="18" charset="0"/>
              <a:cs typeface="Times New Roman" pitchFamily="18" charset="0"/>
            </a:rPr>
            <a:t>ĐƯỢC XÉT  VÀ THAM GIA MÔ HÌNH ĐÀO TẠO CHẤT LƯỢNG CỦA NHÀ TRƯỜNG (NỘI DUNG CỤ THỂ DO PHÒNG ĐÀO TẠO TRIỂN KHAI);</a:t>
          </a:r>
          <a:endParaRPr lang="en-US" sz="1600" b="1" kern="1200" dirty="0">
            <a:solidFill>
              <a:schemeClr val="bg1"/>
            </a:solidFill>
            <a:latin typeface="Times New Roman" pitchFamily="18" charset="0"/>
            <a:cs typeface="Times New Roman" pitchFamily="18" charset="0"/>
          </a:endParaRPr>
        </a:p>
      </dsp:txBody>
      <dsp:txXfrm>
        <a:off x="33395" y="2244267"/>
        <a:ext cx="7828616" cy="61731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71A1C9-39E4-466E-B76E-0CCF8C505EFE}">
      <dsp:nvSpPr>
        <dsp:cNvPr id="0" name=""/>
        <dsp:cNvSpPr/>
      </dsp:nvSpPr>
      <dsp:spPr>
        <a:xfrm>
          <a:off x="0" y="0"/>
          <a:ext cx="7895406" cy="775350"/>
        </a:xfrm>
        <a:prstGeom prst="roundRect">
          <a:avLst/>
        </a:prstGeom>
        <a:solidFill>
          <a:srgbClr val="FFC000"/>
        </a:solidFill>
        <a:ln>
          <a:noFill/>
        </a:ln>
        <a:effectLst>
          <a:glow rad="70000">
            <a:schemeClr val="accent2">
              <a:hueOff val="0"/>
              <a:satOff val="0"/>
              <a:lumOff val="0"/>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just" defTabSz="711200">
            <a:lnSpc>
              <a:spcPct val="150000"/>
            </a:lnSpc>
            <a:spcBef>
              <a:spcPct val="0"/>
            </a:spcBef>
            <a:spcAft>
              <a:spcPct val="35000"/>
            </a:spcAft>
          </a:pPr>
          <a:r>
            <a:rPr lang="en-US" sz="1600" b="1" kern="1200" dirty="0" smtClean="0">
              <a:solidFill>
                <a:schemeClr val="bg1"/>
              </a:solidFill>
              <a:latin typeface="Times New Roman" pitchFamily="18" charset="0"/>
              <a:cs typeface="Times New Roman" pitchFamily="18" charset="0"/>
            </a:rPr>
            <a:t>ĐƯỢC XÉT  VÀ CẤP HỌC BỔNG KHUYẾN KHÍCH HỌC TẬP TRONG SUỐT THỜI GIAN THEO HỌC TẠI TRƯỜNG, MỨC CAO NHẤT BẰNG 140% HỌC PHÍ;</a:t>
          </a:r>
          <a:endParaRPr lang="en-US" sz="1600" b="1" kern="1200" dirty="0">
            <a:solidFill>
              <a:schemeClr val="bg1"/>
            </a:solidFill>
            <a:latin typeface="Times New Roman" pitchFamily="18" charset="0"/>
            <a:cs typeface="Times New Roman" pitchFamily="18" charset="0"/>
          </a:endParaRPr>
        </a:p>
      </dsp:txBody>
      <dsp:txXfrm>
        <a:off x="37849" y="37849"/>
        <a:ext cx="7819708" cy="699652"/>
      </dsp:txXfrm>
    </dsp:sp>
    <dsp:sp modelId="{19F42E92-C505-466E-A74A-07EE42F9C652}">
      <dsp:nvSpPr>
        <dsp:cNvPr id="0" name=""/>
        <dsp:cNvSpPr/>
      </dsp:nvSpPr>
      <dsp:spPr>
        <a:xfrm>
          <a:off x="0" y="911462"/>
          <a:ext cx="7895406" cy="740205"/>
        </a:xfrm>
        <a:prstGeom prst="roundRect">
          <a:avLst/>
        </a:prstGeom>
        <a:solidFill>
          <a:srgbClr val="FFC000"/>
        </a:solidFill>
        <a:ln>
          <a:noFill/>
        </a:ln>
        <a:effectLst>
          <a:glow rad="70000">
            <a:schemeClr val="accent2">
              <a:hueOff val="0"/>
              <a:satOff val="0"/>
              <a:lumOff val="0"/>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just" defTabSz="711200">
            <a:lnSpc>
              <a:spcPct val="150000"/>
            </a:lnSpc>
            <a:spcBef>
              <a:spcPct val="0"/>
            </a:spcBef>
            <a:spcAft>
              <a:spcPts val="0"/>
            </a:spcAft>
          </a:pPr>
          <a:r>
            <a:rPr lang="en-US" sz="1600" b="1" kern="1200" dirty="0" smtClean="0">
              <a:solidFill>
                <a:schemeClr val="bg1"/>
              </a:solidFill>
              <a:latin typeface="Times New Roman" pitchFamily="18" charset="0"/>
              <a:cs typeface="Times New Roman" pitchFamily="18" charset="0"/>
            </a:rPr>
            <a:t>ĐƯỢC XÉT  GIỚI THIỆU ĐI HỌC CẢM TÌNH ĐẢNG, ĐƯỢC XÉT KẾT NẠP VÀO ĐẢNG CỘNG SẢN VIỆT NAM NGAY TRÊN GHẾ NHÀ TRƯỜNG;</a:t>
          </a:r>
          <a:endParaRPr lang="en-US" sz="1600" b="1" kern="1200" dirty="0">
            <a:solidFill>
              <a:schemeClr val="bg1"/>
            </a:solidFill>
            <a:latin typeface="Times New Roman" pitchFamily="18" charset="0"/>
            <a:cs typeface="Times New Roman" pitchFamily="18" charset="0"/>
          </a:endParaRPr>
        </a:p>
      </dsp:txBody>
      <dsp:txXfrm>
        <a:off x="36134" y="947596"/>
        <a:ext cx="7823138" cy="667937"/>
      </dsp:txXfrm>
    </dsp:sp>
    <dsp:sp modelId="{5425E9D1-9462-49AF-A0EF-3046AC9ED342}">
      <dsp:nvSpPr>
        <dsp:cNvPr id="0" name=""/>
        <dsp:cNvSpPr/>
      </dsp:nvSpPr>
      <dsp:spPr>
        <a:xfrm>
          <a:off x="0" y="1938280"/>
          <a:ext cx="7895406" cy="1162560"/>
        </a:xfrm>
        <a:prstGeom prst="roundRect">
          <a:avLst/>
        </a:prstGeom>
        <a:solidFill>
          <a:srgbClr val="FFC000"/>
        </a:solidFill>
        <a:ln>
          <a:noFill/>
        </a:ln>
        <a:effectLst>
          <a:glow rad="70000">
            <a:schemeClr val="accent2">
              <a:hueOff val="0"/>
              <a:satOff val="0"/>
              <a:lumOff val="0"/>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just" defTabSz="711200">
            <a:lnSpc>
              <a:spcPct val="150000"/>
            </a:lnSpc>
            <a:spcBef>
              <a:spcPct val="0"/>
            </a:spcBef>
            <a:spcAft>
              <a:spcPts val="0"/>
            </a:spcAft>
          </a:pPr>
          <a:r>
            <a:rPr lang="en-US" sz="1600" b="1" kern="1200" dirty="0" smtClean="0">
              <a:solidFill>
                <a:schemeClr val="bg1"/>
              </a:solidFill>
              <a:latin typeface="Times New Roman" pitchFamily="18" charset="0"/>
              <a:cs typeface="Times New Roman" pitchFamily="18" charset="0"/>
            </a:rPr>
            <a:t>ĐƯỢC NHÀ TRƯỜNG TẠO ĐIỀU KIỆN VÀ THAM GIA ĐẦY ĐỦ CÁC HOẠT ĐỘNG PHONG TRÀO, CÁC TỔ, ĐỘI, CLB,.. CỦA ĐOÀN THANH NIÊN, HSV, KHOA CHUYÊN MÔN TỔ CHỨC,…;</a:t>
          </a:r>
          <a:endParaRPr lang="en-US" sz="1600" b="1" kern="1200" dirty="0">
            <a:solidFill>
              <a:schemeClr val="bg1"/>
            </a:solidFill>
            <a:latin typeface="Times New Roman" pitchFamily="18" charset="0"/>
            <a:cs typeface="Times New Roman" pitchFamily="18" charset="0"/>
          </a:endParaRPr>
        </a:p>
      </dsp:txBody>
      <dsp:txXfrm>
        <a:off x="56752" y="1995032"/>
        <a:ext cx="7781902" cy="104905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71A1C9-39E4-466E-B76E-0CCF8C505EFE}">
      <dsp:nvSpPr>
        <dsp:cNvPr id="0" name=""/>
        <dsp:cNvSpPr/>
      </dsp:nvSpPr>
      <dsp:spPr>
        <a:xfrm>
          <a:off x="0" y="130327"/>
          <a:ext cx="7895406" cy="1241685"/>
        </a:xfrm>
        <a:prstGeom prst="roundRect">
          <a:avLst/>
        </a:prstGeom>
        <a:solidFill>
          <a:srgbClr val="FFC000"/>
        </a:solidFill>
        <a:ln>
          <a:noFill/>
        </a:ln>
        <a:effectLst>
          <a:glow rad="70000">
            <a:schemeClr val="accent2">
              <a:hueOff val="0"/>
              <a:satOff val="0"/>
              <a:lumOff val="0"/>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just" defTabSz="666750">
            <a:lnSpc>
              <a:spcPct val="150000"/>
            </a:lnSpc>
            <a:spcBef>
              <a:spcPct val="0"/>
            </a:spcBef>
            <a:spcAft>
              <a:spcPct val="35000"/>
            </a:spcAft>
          </a:pPr>
          <a:r>
            <a:rPr lang="en-US" sz="1500" b="1" kern="1200" dirty="0" smtClean="0">
              <a:solidFill>
                <a:schemeClr val="bg1"/>
              </a:solidFill>
              <a:latin typeface="Times New Roman" pitchFamily="18" charset="0"/>
              <a:cs typeface="Times New Roman" pitchFamily="18" charset="0"/>
            </a:rPr>
            <a:t>ĐƯỢC XÉT  VÀ CẤP HỌC BỔNG HỖ TRỢ HỌC TẬP TRONG SUỐT THỜI GIAN THEO HỌC TẠI TRƯỜNG, MỨC CAO NHẤT BẰNG 100% HỌC PHÍ ĐỐI VỚI SINH VIÊN CÓ HOÀN CẢNH KHÓ KHĂN VÀ CÁC HỌC BỔNG TÀI TRỢ KHÁC,...;</a:t>
          </a:r>
          <a:endParaRPr lang="en-US" sz="1500" b="1" kern="1200" dirty="0">
            <a:solidFill>
              <a:schemeClr val="bg1"/>
            </a:solidFill>
            <a:latin typeface="Times New Roman" pitchFamily="18" charset="0"/>
            <a:cs typeface="Times New Roman" pitchFamily="18" charset="0"/>
          </a:endParaRPr>
        </a:p>
      </dsp:txBody>
      <dsp:txXfrm>
        <a:off x="60614" y="190941"/>
        <a:ext cx="7774178" cy="1120457"/>
      </dsp:txXfrm>
    </dsp:sp>
    <dsp:sp modelId="{5425E9D1-9462-49AF-A0EF-3046AC9ED342}">
      <dsp:nvSpPr>
        <dsp:cNvPr id="0" name=""/>
        <dsp:cNvSpPr/>
      </dsp:nvSpPr>
      <dsp:spPr>
        <a:xfrm>
          <a:off x="0" y="1771894"/>
          <a:ext cx="7895406" cy="1096128"/>
        </a:xfrm>
        <a:prstGeom prst="roundRect">
          <a:avLst/>
        </a:prstGeom>
        <a:solidFill>
          <a:srgbClr val="FFC000"/>
        </a:solidFill>
        <a:ln>
          <a:noFill/>
        </a:ln>
        <a:effectLst>
          <a:glow rad="70000">
            <a:schemeClr val="accent2">
              <a:hueOff val="0"/>
              <a:satOff val="0"/>
              <a:lumOff val="0"/>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just" defTabSz="666750">
            <a:lnSpc>
              <a:spcPct val="150000"/>
            </a:lnSpc>
            <a:spcBef>
              <a:spcPct val="0"/>
            </a:spcBef>
            <a:spcAft>
              <a:spcPts val="0"/>
            </a:spcAft>
          </a:pPr>
          <a:r>
            <a:rPr lang="en-US" sz="1500" b="1" kern="1200" dirty="0" smtClean="0">
              <a:solidFill>
                <a:schemeClr val="bg1"/>
              </a:solidFill>
              <a:latin typeface="Times New Roman" pitchFamily="18" charset="0"/>
              <a:cs typeface="Times New Roman" pitchFamily="18" charset="0"/>
            </a:rPr>
            <a:t>ĐƯỢC THAM GIA CÁC HOẠT ĐỘNG NGHIÊN CỨU KHOA HỌC, KHỞI NGHIỆP SÁNG TẠO, THAM GIA THI SINH VIÊN GIỎI DO NHÀ TRƯỜNG, BỘ VÀ NHÀ NƯỚC TỔ CHỨC VÀ NHIỀU QUYỀN LỢI, ƯU TIÊN ĐẬM NEYS VĂN HÓA UNETI,…</a:t>
          </a:r>
          <a:endParaRPr lang="en-US" sz="1500" b="1" kern="1200" dirty="0">
            <a:solidFill>
              <a:schemeClr val="bg1"/>
            </a:solidFill>
            <a:latin typeface="Times New Roman" pitchFamily="18" charset="0"/>
            <a:cs typeface="Times New Roman" pitchFamily="18" charset="0"/>
          </a:endParaRPr>
        </a:p>
      </dsp:txBody>
      <dsp:txXfrm>
        <a:off x="53509" y="1825403"/>
        <a:ext cx="7788388" cy="98911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71A1C9-39E4-466E-B76E-0CCF8C505EFE}">
      <dsp:nvSpPr>
        <dsp:cNvPr id="0" name=""/>
        <dsp:cNvSpPr/>
      </dsp:nvSpPr>
      <dsp:spPr>
        <a:xfrm>
          <a:off x="0" y="265482"/>
          <a:ext cx="7895406" cy="1071766"/>
        </a:xfrm>
        <a:prstGeom prst="roundRect">
          <a:avLst/>
        </a:prstGeom>
        <a:solidFill>
          <a:srgbClr val="FFC000"/>
        </a:solidFill>
        <a:ln>
          <a:noFill/>
        </a:ln>
        <a:effectLst>
          <a:glow rad="70000">
            <a:schemeClr val="accent2">
              <a:hueOff val="0"/>
              <a:satOff val="0"/>
              <a:lumOff val="0"/>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150000"/>
            </a:lnSpc>
            <a:spcBef>
              <a:spcPct val="0"/>
            </a:spcBef>
            <a:spcAft>
              <a:spcPct val="35000"/>
            </a:spcAft>
          </a:pPr>
          <a:r>
            <a:rPr lang="en-US" sz="2000" b="1" kern="1200" dirty="0" smtClean="0">
              <a:solidFill>
                <a:schemeClr val="bg1"/>
              </a:solidFill>
              <a:latin typeface="Times New Roman" pitchFamily="18" charset="0"/>
              <a:cs typeface="Times New Roman" pitchFamily="18" charset="0"/>
            </a:rPr>
            <a:t>VÌ VẬY, ĐỂ CẬP NHẬT THÔNG TIN ĐẦY ĐỦ, CHÍNH XÁC       TỪ NHÀ TRƯỜNG ĐỀ NGHỊ CÁC EM:</a:t>
          </a:r>
          <a:endParaRPr lang="en-US" sz="2000" kern="1200" dirty="0">
            <a:latin typeface="Times New Roman" pitchFamily="18" charset="0"/>
            <a:cs typeface="Times New Roman" pitchFamily="18" charset="0"/>
          </a:endParaRPr>
        </a:p>
      </dsp:txBody>
      <dsp:txXfrm>
        <a:off x="52319" y="317801"/>
        <a:ext cx="7790768" cy="967128"/>
      </dsp:txXfrm>
    </dsp:sp>
    <dsp:sp modelId="{19F42E92-C505-466E-A74A-07EE42F9C652}">
      <dsp:nvSpPr>
        <dsp:cNvPr id="0" name=""/>
        <dsp:cNvSpPr/>
      </dsp:nvSpPr>
      <dsp:spPr>
        <a:xfrm>
          <a:off x="0" y="1448682"/>
          <a:ext cx="7895406" cy="676759"/>
        </a:xfrm>
        <a:prstGeom prst="roundRect">
          <a:avLst/>
        </a:prstGeom>
        <a:solidFill>
          <a:srgbClr val="92D050"/>
        </a:solidFill>
        <a:ln>
          <a:noFill/>
        </a:ln>
        <a:effectLst>
          <a:glow rad="70000">
            <a:schemeClr val="accent2">
              <a:hueOff val="0"/>
              <a:satOff val="0"/>
              <a:lumOff val="0"/>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just" defTabSz="533400">
            <a:lnSpc>
              <a:spcPct val="150000"/>
            </a:lnSpc>
            <a:spcBef>
              <a:spcPct val="0"/>
            </a:spcBef>
            <a:spcAft>
              <a:spcPts val="0"/>
            </a:spcAft>
          </a:pPr>
          <a:r>
            <a:rPr lang="en-US" sz="1200" b="1" kern="1200" dirty="0" smtClean="0">
              <a:latin typeface="Times New Roman" pitchFamily="18" charset="0"/>
              <a:cs typeface="Times New Roman" pitchFamily="18" charset="0"/>
            </a:rPr>
            <a:t>1. THƯỜNG XUYÊN TRUY CẬP WEBSITE TRƯỜNG: </a:t>
          </a:r>
          <a:r>
            <a:rPr lang="en-US" sz="1200" b="1" kern="1200" dirty="0" smtClean="0">
              <a:latin typeface="Times New Roman" pitchFamily="18" charset="0"/>
              <a:cs typeface="Times New Roman" pitchFamily="18" charset="0"/>
              <a:hlinkClick xmlns:r="http://schemas.openxmlformats.org/officeDocument/2006/relationships" r:id="rId1"/>
            </a:rPr>
            <a:t>WWW.UNETI.EDU.VN</a:t>
          </a:r>
          <a:r>
            <a:rPr lang="en-US" sz="1200" b="1" kern="1200" dirty="0" smtClean="0">
              <a:latin typeface="Times New Roman" pitchFamily="18" charset="0"/>
              <a:cs typeface="Times New Roman" pitchFamily="18" charset="0"/>
            </a:rPr>
            <a:t> TRANG CÁ NHÂN THEO         ĐỊA CHỈ: </a:t>
          </a:r>
          <a:r>
            <a:rPr lang="en-US" sz="1200" b="1" kern="1200" dirty="0" smtClean="0">
              <a:latin typeface="Times New Roman" pitchFamily="18" charset="0"/>
              <a:cs typeface="Times New Roman" pitchFamily="18" charset="0"/>
              <a:hlinkClick xmlns:r="http://schemas.openxmlformats.org/officeDocument/2006/relationships" r:id="rId2"/>
            </a:rPr>
            <a:t>WWW.SINHVIEN.UNETI.EDU.VN</a:t>
          </a:r>
          <a:r>
            <a:rPr lang="en-US" sz="1200" b="1" kern="1200" dirty="0" smtClean="0">
              <a:latin typeface="Times New Roman" pitchFamily="18" charset="0"/>
              <a:cs typeface="Times New Roman" pitchFamily="18" charset="0"/>
            </a:rPr>
            <a:t> ĐỂ CẬP NHẬT THÔNG TIN VÀ THỰC HIỆN THEO HƯỚNG DẪN</a:t>
          </a:r>
          <a:endParaRPr lang="en-US" sz="1200" b="1" kern="1200" dirty="0">
            <a:latin typeface="Times New Roman" pitchFamily="18" charset="0"/>
            <a:cs typeface="Times New Roman" pitchFamily="18" charset="0"/>
          </a:endParaRPr>
        </a:p>
      </dsp:txBody>
      <dsp:txXfrm>
        <a:off x="33037" y="1481719"/>
        <a:ext cx="7829332" cy="610685"/>
      </dsp:txXfrm>
    </dsp:sp>
    <dsp:sp modelId="{5425E9D1-9462-49AF-A0EF-3046AC9ED342}">
      <dsp:nvSpPr>
        <dsp:cNvPr id="0" name=""/>
        <dsp:cNvSpPr/>
      </dsp:nvSpPr>
      <dsp:spPr>
        <a:xfrm>
          <a:off x="0" y="2254665"/>
          <a:ext cx="7895406" cy="684103"/>
        </a:xfrm>
        <a:prstGeom prst="roundRect">
          <a:avLst/>
        </a:prstGeom>
        <a:solidFill>
          <a:srgbClr val="92D050"/>
        </a:solidFill>
        <a:ln>
          <a:noFill/>
        </a:ln>
        <a:effectLst>
          <a:glow rad="70000">
            <a:schemeClr val="accent2">
              <a:hueOff val="0"/>
              <a:satOff val="0"/>
              <a:lumOff val="0"/>
              <a:alphaOff val="0"/>
              <a:tint val="30000"/>
              <a:shade val="95000"/>
              <a:satMod val="300000"/>
              <a:alpha val="5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a:lnSpc>
              <a:spcPct val="150000"/>
            </a:lnSpc>
            <a:spcBef>
              <a:spcPct val="0"/>
            </a:spcBef>
            <a:spcAft>
              <a:spcPts val="0"/>
            </a:spcAft>
          </a:pPr>
          <a:r>
            <a:rPr lang="en-US" sz="1200" b="1" kern="1200" dirty="0" smtClean="0">
              <a:latin typeface="Times New Roman" pitchFamily="18" charset="0"/>
              <a:cs typeface="Times New Roman" pitchFamily="18" charset="0"/>
            </a:rPr>
            <a:t>2. HỆ THỐNG CÁC FANPAGES, NHÓM,… CỦA ĐƠN VỊ, TỔ ĐỘI, CLB, KHOA,…CỦA NHÀ TRƯỜNG ĐỂ CẬP NHẬT THÔNG TIN 1 CÁCH ĐẦY ĐỦ, CHÍNH XÁC</a:t>
          </a:r>
          <a:endParaRPr lang="en-US" sz="1200" b="1" kern="1200" dirty="0">
            <a:latin typeface="Times New Roman" pitchFamily="18" charset="0"/>
            <a:cs typeface="Times New Roman" pitchFamily="18" charset="0"/>
          </a:endParaRPr>
        </a:p>
      </dsp:txBody>
      <dsp:txXfrm>
        <a:off x="33395" y="2288060"/>
        <a:ext cx="7828616" cy="61731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A54284-8C0A-4809-9A7F-DCC6473FDE39}">
      <dsp:nvSpPr>
        <dsp:cNvPr id="0" name=""/>
        <dsp:cNvSpPr/>
      </dsp:nvSpPr>
      <dsp:spPr>
        <a:xfrm rot="5400000">
          <a:off x="-201936" y="201936"/>
          <a:ext cx="1346240" cy="942368"/>
        </a:xfrm>
        <a:prstGeom prst="chevron">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just" defTabSz="711200">
            <a:lnSpc>
              <a:spcPct val="150000"/>
            </a:lnSpc>
            <a:spcBef>
              <a:spcPct val="0"/>
            </a:spcBef>
            <a:spcAft>
              <a:spcPct val="35000"/>
            </a:spcAft>
          </a:pPr>
          <a:r>
            <a:rPr lang="en-US" sz="1600" b="1" i="0" kern="1200" dirty="0">
              <a:latin typeface="Arial" panose="020B0604020202020204" pitchFamily="34" charset="0"/>
              <a:cs typeface="Arial" panose="020B0604020202020204" pitchFamily="34" charset="0"/>
            </a:rPr>
            <a:t>       1</a:t>
          </a:r>
        </a:p>
      </dsp:txBody>
      <dsp:txXfrm rot="-5400000">
        <a:off x="0" y="471184"/>
        <a:ext cx="942368" cy="403872"/>
      </dsp:txXfrm>
    </dsp:sp>
    <dsp:sp modelId="{82BF80FC-91D3-4443-82DF-63AC7409D963}">
      <dsp:nvSpPr>
        <dsp:cNvPr id="0" name=""/>
        <dsp:cNvSpPr/>
      </dsp:nvSpPr>
      <dsp:spPr>
        <a:xfrm rot="5400000">
          <a:off x="3847342" y="-2903114"/>
          <a:ext cx="875056" cy="6685004"/>
        </a:xfrm>
        <a:prstGeom prst="round2Same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b="0" i="0" kern="1200" dirty="0" smtClean="0">
              <a:latin typeface="Times New Roman" pitchFamily="18" charset="0"/>
              <a:cs typeface="Times New Roman" pitchFamily="18" charset="0"/>
            </a:rPr>
            <a:t>Email sv.phongctsv@uneti.edu.vn</a:t>
          </a:r>
          <a:endParaRPr lang="en-US" sz="1400" kern="1200" dirty="0">
            <a:latin typeface="Times New Roman" pitchFamily="18" charset="0"/>
            <a:cs typeface="Times New Roman" pitchFamily="18" charset="0"/>
          </a:endParaRPr>
        </a:p>
      </dsp:txBody>
      <dsp:txXfrm rot="-5400000">
        <a:off x="942369" y="44576"/>
        <a:ext cx="6642287" cy="789622"/>
      </dsp:txXfrm>
    </dsp:sp>
    <dsp:sp modelId="{20CA7BE3-0FF8-4C15-B979-83EBBDD6BF40}">
      <dsp:nvSpPr>
        <dsp:cNvPr id="0" name=""/>
        <dsp:cNvSpPr/>
      </dsp:nvSpPr>
      <dsp:spPr>
        <a:xfrm rot="5400000">
          <a:off x="-201936" y="1352295"/>
          <a:ext cx="1346240" cy="942368"/>
        </a:xfrm>
        <a:prstGeom prst="chevron">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just" defTabSz="711200">
            <a:lnSpc>
              <a:spcPct val="150000"/>
            </a:lnSpc>
            <a:spcBef>
              <a:spcPct val="0"/>
            </a:spcBef>
            <a:spcAft>
              <a:spcPct val="35000"/>
            </a:spcAft>
          </a:pPr>
          <a:r>
            <a:rPr lang="en-US" sz="1600" b="1" kern="1200" dirty="0">
              <a:latin typeface="Arial" panose="020B0604020202020204" pitchFamily="34" charset="0"/>
              <a:cs typeface="Arial" panose="020B0604020202020204" pitchFamily="34" charset="0"/>
            </a:rPr>
            <a:t>        2</a:t>
          </a:r>
        </a:p>
      </dsp:txBody>
      <dsp:txXfrm rot="-5400000">
        <a:off x="0" y="1621543"/>
        <a:ext cx="942368" cy="403872"/>
      </dsp:txXfrm>
    </dsp:sp>
    <dsp:sp modelId="{4319E0D6-E753-458B-9AD6-55DFC3C71A77}">
      <dsp:nvSpPr>
        <dsp:cNvPr id="0" name=""/>
        <dsp:cNvSpPr/>
      </dsp:nvSpPr>
      <dsp:spPr>
        <a:xfrm rot="5400000">
          <a:off x="3822942" y="-1772614"/>
          <a:ext cx="875056" cy="6685004"/>
        </a:xfrm>
        <a:prstGeom prst="round2Same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b="0" i="0" kern="1200" dirty="0" smtClean="0">
              <a:latin typeface="Times New Roman" pitchFamily="18" charset="0"/>
              <a:cs typeface="Times New Roman" pitchFamily="18" charset="0"/>
              <a:hlinkClick xmlns:r="http://schemas.openxmlformats.org/officeDocument/2006/relationships" r:id="rId1"/>
            </a:rPr>
            <a:t>https://www.facebook.com/CTSV.UNETI</a:t>
          </a:r>
          <a:endParaRPr lang="en-US" sz="2500" b="0" i="0" kern="1200" dirty="0">
            <a:latin typeface="Times New Roman" pitchFamily="18" charset="0"/>
            <a:cs typeface="Times New Roman" pitchFamily="18" charset="0"/>
          </a:endParaRPr>
        </a:p>
      </dsp:txBody>
      <dsp:txXfrm rot="-5400000">
        <a:off x="917969" y="1175076"/>
        <a:ext cx="6642287" cy="789622"/>
      </dsp:txXfrm>
    </dsp:sp>
    <dsp:sp modelId="{40CDCE26-48E2-4040-87B2-219F0B2C7D49}">
      <dsp:nvSpPr>
        <dsp:cNvPr id="0" name=""/>
        <dsp:cNvSpPr/>
      </dsp:nvSpPr>
      <dsp:spPr>
        <a:xfrm rot="5400000">
          <a:off x="-201936" y="2500794"/>
          <a:ext cx="1346240" cy="942368"/>
        </a:xfrm>
        <a:prstGeom prst="chevron">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just" defTabSz="711200">
            <a:lnSpc>
              <a:spcPct val="150000"/>
            </a:lnSpc>
            <a:spcBef>
              <a:spcPct val="0"/>
            </a:spcBef>
            <a:spcAft>
              <a:spcPct val="35000"/>
            </a:spcAft>
          </a:pPr>
          <a:r>
            <a:rPr lang="en-US" sz="1600" b="1" kern="1200" dirty="0">
              <a:latin typeface="Arial" panose="020B0604020202020204" pitchFamily="34" charset="0"/>
              <a:cs typeface="Arial" panose="020B0604020202020204" pitchFamily="34" charset="0"/>
            </a:rPr>
            <a:t>        3</a:t>
          </a:r>
        </a:p>
      </dsp:txBody>
      <dsp:txXfrm rot="-5400000">
        <a:off x="0" y="2770042"/>
        <a:ext cx="942368" cy="403872"/>
      </dsp:txXfrm>
    </dsp:sp>
    <dsp:sp modelId="{0738E1B0-5CC1-42D9-BD23-3D033D531A7A}">
      <dsp:nvSpPr>
        <dsp:cNvPr id="0" name=""/>
        <dsp:cNvSpPr/>
      </dsp:nvSpPr>
      <dsp:spPr>
        <a:xfrm rot="5400000">
          <a:off x="3847342" y="-606115"/>
          <a:ext cx="875056" cy="6685004"/>
        </a:xfrm>
        <a:prstGeom prst="round2SameRect">
          <a:avLst/>
        </a:prstGeom>
        <a:solidFill>
          <a:schemeClr val="lt1">
            <a:alpha val="90000"/>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latin typeface="Times New Roman" pitchFamily="18" charset="0"/>
              <a:cs typeface="Times New Roman" pitchFamily="18" charset="0"/>
            </a:rPr>
            <a:t>Phòng Zoom mã ID: 93473163890 pass:uneti  </a:t>
          </a:r>
        </a:p>
      </dsp:txBody>
      <dsp:txXfrm rot="-5400000">
        <a:off x="942369" y="2341575"/>
        <a:ext cx="6642287" cy="78962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448343-9AC9-4AA8-95A6-1E94E24A2A6D}" type="datetimeFigureOut">
              <a:rPr lang="en-US" smtClean="0"/>
              <a:pPr/>
              <a:t>09/09/2021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45235D-0694-4C21-A4F1-5F93EE3442DC}" type="slidenum">
              <a:rPr lang="en-US" smtClean="0"/>
              <a:pPr/>
              <a:t>‹#›</a:t>
            </a:fld>
            <a:endParaRPr lang="en-US"/>
          </a:p>
        </p:txBody>
      </p:sp>
    </p:spTree>
    <p:extLst>
      <p:ext uri="{BB962C8B-B14F-4D97-AF65-F5344CB8AC3E}">
        <p14:creationId xmlns:p14="http://schemas.microsoft.com/office/powerpoint/2010/main" val="1451553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6EA5CA3-02C2-4284-9057-ECFFDBF06595}" type="datetimeFigureOut">
              <a:rPr lang="en-US" smtClean="0"/>
              <a:pPr/>
              <a:t>09/09/2021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EC998F-ECCB-4C69-B6EB-C29F20099712}" type="slidenum">
              <a:rPr lang="en-US" smtClean="0"/>
              <a:pPr/>
              <a:t>‹#›</a:t>
            </a:fld>
            <a:endParaRPr lang="en-US"/>
          </a:p>
        </p:txBody>
      </p:sp>
    </p:spTree>
    <p:extLst>
      <p:ext uri="{BB962C8B-B14F-4D97-AF65-F5344CB8AC3E}">
        <p14:creationId xmlns:p14="http://schemas.microsoft.com/office/powerpoint/2010/main" val="13721728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EA5CA3-02C2-4284-9057-ECFFDBF06595}" type="datetimeFigureOut">
              <a:rPr lang="en-US" smtClean="0"/>
              <a:pPr/>
              <a:t>09/09/2021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EC998F-ECCB-4C69-B6EB-C29F20099712}" type="slidenum">
              <a:rPr lang="en-US" smtClean="0"/>
              <a:pPr/>
              <a:t>‹#›</a:t>
            </a:fld>
            <a:endParaRPr lang="en-US"/>
          </a:p>
        </p:txBody>
      </p:sp>
    </p:spTree>
    <p:extLst>
      <p:ext uri="{BB962C8B-B14F-4D97-AF65-F5344CB8AC3E}">
        <p14:creationId xmlns:p14="http://schemas.microsoft.com/office/powerpoint/2010/main" val="425629726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EA5CA3-02C2-4284-9057-ECFFDBF06595}" type="datetimeFigureOut">
              <a:rPr lang="en-US" smtClean="0"/>
              <a:pPr/>
              <a:t>09/09/2021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EC998F-ECCB-4C69-B6EB-C29F20099712}" type="slidenum">
              <a:rPr lang="en-US" smtClean="0"/>
              <a:pPr/>
              <a:t>‹#›</a:t>
            </a:fld>
            <a:endParaRPr lang="en-US"/>
          </a:p>
        </p:txBody>
      </p:sp>
    </p:spTree>
    <p:extLst>
      <p:ext uri="{BB962C8B-B14F-4D97-AF65-F5344CB8AC3E}">
        <p14:creationId xmlns:p14="http://schemas.microsoft.com/office/powerpoint/2010/main" val="360381788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EA5CA3-02C2-4284-9057-ECFFDBF06595}" type="datetimeFigureOut">
              <a:rPr lang="en-US" smtClean="0"/>
              <a:pPr/>
              <a:t>09/09/2021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EC998F-ECCB-4C69-B6EB-C29F20099712}" type="slidenum">
              <a:rPr lang="en-US" smtClean="0"/>
              <a:pPr/>
              <a:t>‹#›</a:t>
            </a:fld>
            <a:endParaRPr lang="en-US"/>
          </a:p>
        </p:txBody>
      </p:sp>
    </p:spTree>
    <p:extLst>
      <p:ext uri="{BB962C8B-B14F-4D97-AF65-F5344CB8AC3E}">
        <p14:creationId xmlns:p14="http://schemas.microsoft.com/office/powerpoint/2010/main" val="251338976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6EA5CA3-02C2-4284-9057-ECFFDBF06595}" type="datetimeFigureOut">
              <a:rPr lang="en-US" smtClean="0"/>
              <a:pPr/>
              <a:t>09/09/2021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EC998F-ECCB-4C69-B6EB-C29F20099712}" type="slidenum">
              <a:rPr lang="en-US" smtClean="0"/>
              <a:pPr/>
              <a:t>‹#›</a:t>
            </a:fld>
            <a:endParaRPr lang="en-US"/>
          </a:p>
        </p:txBody>
      </p:sp>
    </p:spTree>
    <p:extLst>
      <p:ext uri="{BB962C8B-B14F-4D97-AF65-F5344CB8AC3E}">
        <p14:creationId xmlns:p14="http://schemas.microsoft.com/office/powerpoint/2010/main" val="396772345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6EA5CA3-02C2-4284-9057-ECFFDBF06595}" type="datetimeFigureOut">
              <a:rPr lang="en-US" smtClean="0"/>
              <a:pPr/>
              <a:t>09/09/2021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EC998F-ECCB-4C69-B6EB-C29F20099712}" type="slidenum">
              <a:rPr lang="en-US" smtClean="0"/>
              <a:pPr/>
              <a:t>‹#›</a:t>
            </a:fld>
            <a:endParaRPr lang="en-US"/>
          </a:p>
        </p:txBody>
      </p:sp>
    </p:spTree>
    <p:extLst>
      <p:ext uri="{BB962C8B-B14F-4D97-AF65-F5344CB8AC3E}">
        <p14:creationId xmlns:p14="http://schemas.microsoft.com/office/powerpoint/2010/main" val="390520807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EA5CA3-02C2-4284-9057-ECFFDBF06595}" type="datetimeFigureOut">
              <a:rPr lang="en-US" smtClean="0"/>
              <a:pPr/>
              <a:t>09/09/2021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EC998F-ECCB-4C69-B6EB-C29F20099712}" type="slidenum">
              <a:rPr lang="en-US" smtClean="0"/>
              <a:pPr/>
              <a:t>‹#›</a:t>
            </a:fld>
            <a:endParaRPr lang="en-US"/>
          </a:p>
        </p:txBody>
      </p:sp>
    </p:spTree>
    <p:extLst>
      <p:ext uri="{BB962C8B-B14F-4D97-AF65-F5344CB8AC3E}">
        <p14:creationId xmlns:p14="http://schemas.microsoft.com/office/powerpoint/2010/main" val="105666102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EA5CA3-02C2-4284-9057-ECFFDBF06595}" type="datetimeFigureOut">
              <a:rPr lang="en-US" smtClean="0"/>
              <a:pPr/>
              <a:t>09/09/2021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EC998F-ECCB-4C69-B6EB-C29F20099712}" type="slidenum">
              <a:rPr lang="en-US" smtClean="0"/>
              <a:pPr/>
              <a:t>‹#›</a:t>
            </a:fld>
            <a:endParaRPr lang="en-US"/>
          </a:p>
        </p:txBody>
      </p:sp>
    </p:spTree>
    <p:extLst>
      <p:ext uri="{BB962C8B-B14F-4D97-AF65-F5344CB8AC3E}">
        <p14:creationId xmlns:p14="http://schemas.microsoft.com/office/powerpoint/2010/main" val="56595460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EA5CA3-02C2-4284-9057-ECFFDBF06595}" type="datetimeFigureOut">
              <a:rPr lang="en-US" smtClean="0"/>
              <a:pPr/>
              <a:t>09/09/2021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EC998F-ECCB-4C69-B6EB-C29F20099712}" type="slidenum">
              <a:rPr lang="en-US" smtClean="0"/>
              <a:pPr/>
              <a:t>‹#›</a:t>
            </a:fld>
            <a:endParaRPr lang="en-US"/>
          </a:p>
        </p:txBody>
      </p:sp>
    </p:spTree>
    <p:extLst>
      <p:ext uri="{BB962C8B-B14F-4D97-AF65-F5344CB8AC3E}">
        <p14:creationId xmlns:p14="http://schemas.microsoft.com/office/powerpoint/2010/main" val="396905495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EA5CA3-02C2-4284-9057-ECFFDBF06595}" type="datetimeFigureOut">
              <a:rPr lang="en-US" smtClean="0"/>
              <a:pPr/>
              <a:t>09/09/2021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EC998F-ECCB-4C69-B6EB-C29F20099712}" type="slidenum">
              <a:rPr lang="en-US" smtClean="0"/>
              <a:pPr/>
              <a:t>‹#›</a:t>
            </a:fld>
            <a:endParaRPr lang="en-US"/>
          </a:p>
        </p:txBody>
      </p:sp>
    </p:spTree>
    <p:extLst>
      <p:ext uri="{BB962C8B-B14F-4D97-AF65-F5344CB8AC3E}">
        <p14:creationId xmlns:p14="http://schemas.microsoft.com/office/powerpoint/2010/main" val="233632788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EA5CA3-02C2-4284-9057-ECFFDBF06595}" type="datetimeFigureOut">
              <a:rPr lang="en-US" smtClean="0"/>
              <a:pPr/>
              <a:t>09/09/2021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EC998F-ECCB-4C69-B6EB-C29F20099712}" type="slidenum">
              <a:rPr lang="en-US" smtClean="0"/>
              <a:pPr/>
              <a:t>‹#›</a:t>
            </a:fld>
            <a:endParaRPr lang="en-US"/>
          </a:p>
        </p:txBody>
      </p:sp>
    </p:spTree>
    <p:extLst>
      <p:ext uri="{BB962C8B-B14F-4D97-AF65-F5344CB8AC3E}">
        <p14:creationId xmlns:p14="http://schemas.microsoft.com/office/powerpoint/2010/main" val="66998083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 name="Picture 6"/>
          <p:cNvPicPr>
            <a:picLocks noChangeAspect="1"/>
          </p:cNvPicPr>
          <p:nvPr userDrawn="1"/>
        </p:nvPicPr>
        <p:blipFill>
          <a:blip r:embed="rId2"/>
          <a:srcRect/>
          <a:stretch>
            <a:fillRect/>
          </a:stretch>
        </p:blipFill>
        <p:spPr bwMode="auto">
          <a:xfrm>
            <a:off x="136525" y="136923"/>
            <a:ext cx="8870950" cy="4869656"/>
          </a:xfrm>
          <a:prstGeom prst="rect">
            <a:avLst/>
          </a:prstGeom>
          <a:noFill/>
          <a:ln w="9525">
            <a:noFill/>
            <a:miter lim="800000"/>
            <a:headEnd/>
            <a:tailEnd/>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FFA43-636B-4175-B893-E056E0EA85A9}"/>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C7B1D0A-A439-41EA-B0BF-7C15DC144288}"/>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4E5AB8E6-5D82-4207-9028-6F84D42D27F2}"/>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5" name="Footer Placeholder 4">
            <a:extLst>
              <a:ext uri="{FF2B5EF4-FFF2-40B4-BE49-F238E27FC236}">
                <a16:creationId xmlns:a16="http://schemas.microsoft.com/office/drawing/2014/main" id="{5CFB3635-289C-4DF9-82AB-D4E8FB483FE9}"/>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896EDB8-47AA-4A5D-83D9-F3C2553FFF58}"/>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364693374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ED5F5-37DE-4CFD-9E04-E9F315B5D4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5C4081-6323-4C54-8260-E93EE7FB48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F49E3B-11D7-4E75-8472-934CD600E1E6}"/>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479A696-6C2D-4E94-BD29-12FAA97EFD8E}"/>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33057B1-9D5A-4688-B195-4FB19005062B}"/>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8675778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6776" y="142875"/>
            <a:ext cx="8870449" cy="4863676"/>
          </a:xfrm>
          <a:prstGeom prst="rect">
            <a:avLst/>
          </a:prstGeom>
        </p:spPr>
      </p:pic>
    </p:spTree>
    <p:extLst>
      <p:ext uri="{BB962C8B-B14F-4D97-AF65-F5344CB8AC3E}">
        <p14:creationId xmlns:p14="http://schemas.microsoft.com/office/powerpoint/2010/main" val="32944601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CA3AE-5877-42D8-B6DC-BF653736FF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BD61AA-DCCB-4F2F-9CB0-94163E051CAA}"/>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73C051-6129-4ED3-AA87-3B85E32129B9}"/>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82E963B-39F9-4FF8-9850-C9DA8973CF24}"/>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16C41DC-818A-45D6-BA7E-AAEAB249EE3B}"/>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AC45C4D-A87B-4887-9D55-61A6AB737FB7}"/>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15523225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698DE-BDD4-48C0-8F71-02DD9669B7FF}"/>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141C625C-87D8-4E68-ADCD-DD8B51CDBF75}"/>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B7337769-9A27-4FB8-9ABD-F5E9AD3351ED}"/>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E05CA31-1EE8-45D7-A0D4-E4C8EDD491EF}"/>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F9D092AB-CB38-49D5-B101-AC8B3F0CE069}"/>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0EBEF9A-BC7B-40F6-848C-6C99F60C02E3}"/>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8" name="Footer Placeholder 7">
            <a:extLst>
              <a:ext uri="{FF2B5EF4-FFF2-40B4-BE49-F238E27FC236}">
                <a16:creationId xmlns:a16="http://schemas.microsoft.com/office/drawing/2014/main" id="{A3103D27-FF58-4307-8B97-50DD1B91A6A4}"/>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F268464B-5852-4019-AF1E-F584A6B759D5}"/>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12421913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FAACB-34F4-4FE0-94A5-8F1513794A2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0522546-7419-4B0C-AD54-00A9B6870971}"/>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4" name="Footer Placeholder 3">
            <a:extLst>
              <a:ext uri="{FF2B5EF4-FFF2-40B4-BE49-F238E27FC236}">
                <a16:creationId xmlns:a16="http://schemas.microsoft.com/office/drawing/2014/main" id="{B22CE653-6138-42F9-A814-8336C1B18D9B}"/>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5B9F75C8-B8A3-486D-B792-C6EF33FC5C71}"/>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40646544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E3743F-4ACB-443D-B462-D5F2FCB1363E}"/>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3" name="Footer Placeholder 2">
            <a:extLst>
              <a:ext uri="{FF2B5EF4-FFF2-40B4-BE49-F238E27FC236}">
                <a16:creationId xmlns:a16="http://schemas.microsoft.com/office/drawing/2014/main" id="{17EF0077-2023-4A20-9390-A76918A08476}"/>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74F14750-B683-4728-AF38-5638F5B51B3D}"/>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26229189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BE677-3FDE-44C9-8C24-2A90BAE0BF49}"/>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37677EB-F99C-49D3-9162-99F0092AEA6A}"/>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9F5E33-33B5-4DA9-8759-F2F265E7F6BF}"/>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4C0C0B4-9E93-4DB1-9676-72836503C9FD}"/>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6" name="Footer Placeholder 5">
            <a:extLst>
              <a:ext uri="{FF2B5EF4-FFF2-40B4-BE49-F238E27FC236}">
                <a16:creationId xmlns:a16="http://schemas.microsoft.com/office/drawing/2014/main" id="{796222B1-18F7-48E2-BC29-F2FA11B07560}"/>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830A17D8-D8AD-4C54-BCA1-E959A1E78F00}"/>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16275191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9CC30-9D49-4D39-AA10-A06476174C05}"/>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C4F0C068-9501-4B7F-811F-EAB4F9B1A49F}"/>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0BDB216C-9A51-49FD-9CA1-C2BAF17363CC}"/>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C62DBE24-7920-4E91-8ED5-836BD2E8C4A8}"/>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B22B2BE-6D1B-4F46-831C-2098633E0834}"/>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E4ED5548-1B17-49EB-9D45-474C892CBBAF}"/>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17558021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E6529-EE6E-405B-BDB4-82CFFC3EEE8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A94908E-2CC0-4E4F-B4FD-31395334A9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AA4C94-807D-48C3-9FCC-D5273C68E21C}"/>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3B7E3D7-9707-4A95-A10A-CEA105044D09}"/>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B2F3E9A2-38A2-4D88-9B78-DBF819FC9A39}"/>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26037037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F7AFDF-4405-4778-85EC-D5449A1876E0}"/>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F1B5BEF-8CC3-46A0-99AC-86009F96D4E4}"/>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77E2A0-0453-4661-8FEB-99B632878ACD}"/>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89FDBFA-C8A3-4007-856B-2FECFD29841A}"/>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E15ECE7E-F7BB-400C-BA7D-AA7773AC21D5}"/>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35630826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6776" y="136949"/>
            <a:ext cx="8870449" cy="4869602"/>
          </a:xfrm>
          <a:prstGeom prst="rect">
            <a:avLst/>
          </a:prstGeom>
        </p:spPr>
      </p:pic>
    </p:spTree>
    <p:extLst>
      <p:ext uri="{BB962C8B-B14F-4D97-AF65-F5344CB8AC3E}">
        <p14:creationId xmlns:p14="http://schemas.microsoft.com/office/powerpoint/2010/main" val="475939084"/>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6776" y="136949"/>
            <a:ext cx="8870449" cy="4869602"/>
          </a:xfrm>
          <a:prstGeom prst="rect">
            <a:avLst/>
          </a:prstGeom>
        </p:spPr>
      </p:pic>
    </p:spTree>
    <p:extLst>
      <p:ext uri="{BB962C8B-B14F-4D97-AF65-F5344CB8AC3E}">
        <p14:creationId xmlns:p14="http://schemas.microsoft.com/office/powerpoint/2010/main" val="2516795534"/>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6776" y="136949"/>
            <a:ext cx="8870449" cy="4869602"/>
          </a:xfrm>
          <a:prstGeom prst="rect">
            <a:avLst/>
          </a:prstGeom>
        </p:spPr>
      </p:pic>
    </p:spTree>
    <p:extLst>
      <p:ext uri="{BB962C8B-B14F-4D97-AF65-F5344CB8AC3E}">
        <p14:creationId xmlns:p14="http://schemas.microsoft.com/office/powerpoint/2010/main" val="1336514734"/>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6776" y="142875"/>
            <a:ext cx="8870449" cy="4863676"/>
          </a:xfrm>
          <a:prstGeom prst="rect">
            <a:avLst/>
          </a:prstGeom>
        </p:spPr>
      </p:pic>
    </p:spTree>
    <p:extLst>
      <p:ext uri="{BB962C8B-B14F-4D97-AF65-F5344CB8AC3E}">
        <p14:creationId xmlns:p14="http://schemas.microsoft.com/office/powerpoint/2010/main" val="39139743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6776" y="136949"/>
            <a:ext cx="8870449" cy="4869602"/>
          </a:xfrm>
          <a:prstGeom prst="rect">
            <a:avLst/>
          </a:prstGeom>
        </p:spPr>
      </p:pic>
    </p:spTree>
    <p:extLst>
      <p:ext uri="{BB962C8B-B14F-4D97-AF65-F5344CB8AC3E}">
        <p14:creationId xmlns:p14="http://schemas.microsoft.com/office/powerpoint/2010/main" val="1327541297"/>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6776" y="136949"/>
            <a:ext cx="8870449" cy="4869602"/>
          </a:xfrm>
          <a:prstGeom prst="rect">
            <a:avLst/>
          </a:prstGeom>
        </p:spPr>
      </p:pic>
    </p:spTree>
    <p:extLst>
      <p:ext uri="{BB962C8B-B14F-4D97-AF65-F5344CB8AC3E}">
        <p14:creationId xmlns:p14="http://schemas.microsoft.com/office/powerpoint/2010/main" val="1451565032"/>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6776" y="136949"/>
            <a:ext cx="8870449" cy="4869602"/>
          </a:xfrm>
          <a:prstGeom prst="rect">
            <a:avLst/>
          </a:prstGeom>
        </p:spPr>
      </p:pic>
    </p:spTree>
    <p:extLst>
      <p:ext uri="{BB962C8B-B14F-4D97-AF65-F5344CB8AC3E}">
        <p14:creationId xmlns:p14="http://schemas.microsoft.com/office/powerpoint/2010/main" val="2819231433"/>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FFA43-636B-4175-B893-E056E0EA85A9}"/>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C7B1D0A-A439-41EA-B0BF-7C15DC144288}"/>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4E5AB8E6-5D82-4207-9028-6F84D42D27F2}"/>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5" name="Footer Placeholder 4">
            <a:extLst>
              <a:ext uri="{FF2B5EF4-FFF2-40B4-BE49-F238E27FC236}">
                <a16:creationId xmlns:a16="http://schemas.microsoft.com/office/drawing/2014/main" id="{5CFB3635-289C-4DF9-82AB-D4E8FB483FE9}"/>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896EDB8-47AA-4A5D-83D9-F3C2553FFF58}"/>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2914312972"/>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ED5F5-37DE-4CFD-9E04-E9F315B5D4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5C4081-6323-4C54-8260-E93EE7FB48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F49E3B-11D7-4E75-8472-934CD600E1E6}"/>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479A696-6C2D-4E94-BD29-12FAA97EFD8E}"/>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33057B1-9D5A-4688-B195-4FB19005062B}"/>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17163003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6776" y="142875"/>
            <a:ext cx="8870449" cy="4863676"/>
          </a:xfrm>
          <a:prstGeom prst="rect">
            <a:avLst/>
          </a:prstGeom>
        </p:spPr>
      </p:pic>
    </p:spTree>
    <p:extLst>
      <p:ext uri="{BB962C8B-B14F-4D97-AF65-F5344CB8AC3E}">
        <p14:creationId xmlns:p14="http://schemas.microsoft.com/office/powerpoint/2010/main" val="27834402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CA3AE-5877-42D8-B6DC-BF653736FF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BD61AA-DCCB-4F2F-9CB0-94163E051CAA}"/>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73C051-6129-4ED3-AA87-3B85E32129B9}"/>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82E963B-39F9-4FF8-9850-C9DA8973CF24}"/>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16C41DC-818A-45D6-BA7E-AAEAB249EE3B}"/>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AC45C4D-A87B-4887-9D55-61A6AB737FB7}"/>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8850873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698DE-BDD4-48C0-8F71-02DD9669B7FF}"/>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141C625C-87D8-4E68-ADCD-DD8B51CDBF75}"/>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B7337769-9A27-4FB8-9ABD-F5E9AD3351ED}"/>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E05CA31-1EE8-45D7-A0D4-E4C8EDD491EF}"/>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F9D092AB-CB38-49D5-B101-AC8B3F0CE069}"/>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0EBEF9A-BC7B-40F6-848C-6C99F60C02E3}"/>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8" name="Footer Placeholder 7">
            <a:extLst>
              <a:ext uri="{FF2B5EF4-FFF2-40B4-BE49-F238E27FC236}">
                <a16:creationId xmlns:a16="http://schemas.microsoft.com/office/drawing/2014/main" id="{A3103D27-FF58-4307-8B97-50DD1B91A6A4}"/>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F268464B-5852-4019-AF1E-F584A6B759D5}"/>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6850201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FAACB-34F4-4FE0-94A5-8F1513794A2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0522546-7419-4B0C-AD54-00A9B6870971}"/>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4" name="Footer Placeholder 3">
            <a:extLst>
              <a:ext uri="{FF2B5EF4-FFF2-40B4-BE49-F238E27FC236}">
                <a16:creationId xmlns:a16="http://schemas.microsoft.com/office/drawing/2014/main" id="{B22CE653-6138-42F9-A814-8336C1B18D9B}"/>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5B9F75C8-B8A3-486D-B792-C6EF33FC5C71}"/>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11913865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E3743F-4ACB-443D-B462-D5F2FCB1363E}"/>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3" name="Footer Placeholder 2">
            <a:extLst>
              <a:ext uri="{FF2B5EF4-FFF2-40B4-BE49-F238E27FC236}">
                <a16:creationId xmlns:a16="http://schemas.microsoft.com/office/drawing/2014/main" id="{17EF0077-2023-4A20-9390-A76918A08476}"/>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74F14750-B683-4728-AF38-5638F5B51B3D}"/>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27798693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BE677-3FDE-44C9-8C24-2A90BAE0BF49}"/>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37677EB-F99C-49D3-9162-99F0092AEA6A}"/>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9F5E33-33B5-4DA9-8759-F2F265E7F6BF}"/>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4C0C0B4-9E93-4DB1-9676-72836503C9FD}"/>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6" name="Footer Placeholder 5">
            <a:extLst>
              <a:ext uri="{FF2B5EF4-FFF2-40B4-BE49-F238E27FC236}">
                <a16:creationId xmlns:a16="http://schemas.microsoft.com/office/drawing/2014/main" id="{796222B1-18F7-48E2-BC29-F2FA11B07560}"/>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830A17D8-D8AD-4C54-BCA1-E959A1E78F00}"/>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147044659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9CC30-9D49-4D39-AA10-A06476174C05}"/>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C4F0C068-9501-4B7F-811F-EAB4F9B1A49F}"/>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0BDB216C-9A51-49FD-9CA1-C2BAF17363CC}"/>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C62DBE24-7920-4E91-8ED5-836BD2E8C4A8}"/>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B22B2BE-6D1B-4F46-831C-2098633E0834}"/>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E4ED5548-1B17-49EB-9D45-474C892CBBAF}"/>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2468169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E6529-EE6E-405B-BDB4-82CFFC3EEE8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A94908E-2CC0-4E4F-B4FD-31395334A9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AA4C94-807D-48C3-9FCC-D5273C68E21C}"/>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3B7E3D7-9707-4A95-A10A-CEA105044D09}"/>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B2F3E9A2-38A2-4D88-9B78-DBF819FC9A39}"/>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23117800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F7AFDF-4405-4778-85EC-D5449A1876E0}"/>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F1B5BEF-8CC3-46A0-99AC-86009F96D4E4}"/>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77E2A0-0453-4661-8FEB-99B632878ACD}"/>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89FDBFA-C8A3-4007-856B-2FECFD29841A}"/>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E15ECE7E-F7BB-400C-BA7D-AA7773AC21D5}"/>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34282670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6776" y="136949"/>
            <a:ext cx="8870449" cy="4869602"/>
          </a:xfrm>
          <a:prstGeom prst="rect">
            <a:avLst/>
          </a:prstGeom>
        </p:spPr>
      </p:pic>
    </p:spTree>
    <p:extLst>
      <p:ext uri="{BB962C8B-B14F-4D97-AF65-F5344CB8AC3E}">
        <p14:creationId xmlns:p14="http://schemas.microsoft.com/office/powerpoint/2010/main" val="1960776539"/>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6776" y="136949"/>
            <a:ext cx="8870449" cy="4869602"/>
          </a:xfrm>
          <a:prstGeom prst="rect">
            <a:avLst/>
          </a:prstGeom>
        </p:spPr>
      </p:pic>
    </p:spTree>
    <p:extLst>
      <p:ext uri="{BB962C8B-B14F-4D97-AF65-F5344CB8AC3E}">
        <p14:creationId xmlns:p14="http://schemas.microsoft.com/office/powerpoint/2010/main" val="1659800142"/>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6776" y="136949"/>
            <a:ext cx="8870449" cy="4869602"/>
          </a:xfrm>
          <a:prstGeom prst="rect">
            <a:avLst/>
          </a:prstGeom>
        </p:spPr>
      </p:pic>
    </p:spTree>
    <p:extLst>
      <p:ext uri="{BB962C8B-B14F-4D97-AF65-F5344CB8AC3E}">
        <p14:creationId xmlns:p14="http://schemas.microsoft.com/office/powerpoint/2010/main" val="3690962740"/>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FFA43-636B-4175-B893-E056E0EA85A9}"/>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C7B1D0A-A439-41EA-B0BF-7C15DC144288}"/>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4E5AB8E6-5D82-4207-9028-6F84D42D27F2}"/>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5" name="Footer Placeholder 4">
            <a:extLst>
              <a:ext uri="{FF2B5EF4-FFF2-40B4-BE49-F238E27FC236}">
                <a16:creationId xmlns:a16="http://schemas.microsoft.com/office/drawing/2014/main" id="{5CFB3635-289C-4DF9-82AB-D4E8FB483FE9}"/>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896EDB8-47AA-4A5D-83D9-F3C2553FFF58}"/>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1346084943"/>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ED5F5-37DE-4CFD-9E04-E9F315B5D4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5C4081-6323-4C54-8260-E93EE7FB48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F49E3B-11D7-4E75-8472-934CD600E1E6}"/>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479A696-6C2D-4E94-BD29-12FAA97EFD8E}"/>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33057B1-9D5A-4688-B195-4FB19005062B}"/>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53059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6776" y="142875"/>
            <a:ext cx="8870449" cy="4863676"/>
          </a:xfrm>
          <a:prstGeom prst="rect">
            <a:avLst/>
          </a:prstGeom>
        </p:spPr>
      </p:pic>
    </p:spTree>
    <p:extLst>
      <p:ext uri="{BB962C8B-B14F-4D97-AF65-F5344CB8AC3E}">
        <p14:creationId xmlns:p14="http://schemas.microsoft.com/office/powerpoint/2010/main" val="87374996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CA3AE-5877-42D8-B6DC-BF653736FF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BD61AA-DCCB-4F2F-9CB0-94163E051CAA}"/>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73C051-6129-4ED3-AA87-3B85E32129B9}"/>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82E963B-39F9-4FF8-9850-C9DA8973CF24}"/>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16C41DC-818A-45D6-BA7E-AAEAB249EE3B}"/>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AC45C4D-A87B-4887-9D55-61A6AB737FB7}"/>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45180505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698DE-BDD4-48C0-8F71-02DD9669B7FF}"/>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141C625C-87D8-4E68-ADCD-DD8B51CDBF75}"/>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B7337769-9A27-4FB8-9ABD-F5E9AD3351ED}"/>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E05CA31-1EE8-45D7-A0D4-E4C8EDD491EF}"/>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F9D092AB-CB38-49D5-B101-AC8B3F0CE069}"/>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0EBEF9A-BC7B-40F6-848C-6C99F60C02E3}"/>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8" name="Footer Placeholder 7">
            <a:extLst>
              <a:ext uri="{FF2B5EF4-FFF2-40B4-BE49-F238E27FC236}">
                <a16:creationId xmlns:a16="http://schemas.microsoft.com/office/drawing/2014/main" id="{A3103D27-FF58-4307-8B97-50DD1B91A6A4}"/>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F268464B-5852-4019-AF1E-F584A6B759D5}"/>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15599809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FAACB-34F4-4FE0-94A5-8F1513794A2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0522546-7419-4B0C-AD54-00A9B6870971}"/>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4" name="Footer Placeholder 3">
            <a:extLst>
              <a:ext uri="{FF2B5EF4-FFF2-40B4-BE49-F238E27FC236}">
                <a16:creationId xmlns:a16="http://schemas.microsoft.com/office/drawing/2014/main" id="{B22CE653-6138-42F9-A814-8336C1B18D9B}"/>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5B9F75C8-B8A3-486D-B792-C6EF33FC5C71}"/>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14001486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E3743F-4ACB-443D-B462-D5F2FCB1363E}"/>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3" name="Footer Placeholder 2">
            <a:extLst>
              <a:ext uri="{FF2B5EF4-FFF2-40B4-BE49-F238E27FC236}">
                <a16:creationId xmlns:a16="http://schemas.microsoft.com/office/drawing/2014/main" id="{17EF0077-2023-4A20-9390-A76918A08476}"/>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74F14750-B683-4728-AF38-5638F5B51B3D}"/>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36671574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BE677-3FDE-44C9-8C24-2A90BAE0BF49}"/>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37677EB-F99C-49D3-9162-99F0092AEA6A}"/>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9F5E33-33B5-4DA9-8759-F2F265E7F6BF}"/>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4C0C0B4-9E93-4DB1-9676-72836503C9FD}"/>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6" name="Footer Placeholder 5">
            <a:extLst>
              <a:ext uri="{FF2B5EF4-FFF2-40B4-BE49-F238E27FC236}">
                <a16:creationId xmlns:a16="http://schemas.microsoft.com/office/drawing/2014/main" id="{796222B1-18F7-48E2-BC29-F2FA11B07560}"/>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830A17D8-D8AD-4C54-BCA1-E959A1E78F00}"/>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26520831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9CC30-9D49-4D39-AA10-A06476174C05}"/>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C4F0C068-9501-4B7F-811F-EAB4F9B1A49F}"/>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0BDB216C-9A51-49FD-9CA1-C2BAF17363CC}"/>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C62DBE24-7920-4E91-8ED5-836BD2E8C4A8}"/>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B22B2BE-6D1B-4F46-831C-2098633E0834}"/>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E4ED5548-1B17-49EB-9D45-474C892CBBAF}"/>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283576426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E6529-EE6E-405B-BDB4-82CFFC3EEE8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A94908E-2CC0-4E4F-B4FD-31395334A9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AA4C94-807D-48C3-9FCC-D5273C68E21C}"/>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3B7E3D7-9707-4A95-A10A-CEA105044D09}"/>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B2F3E9A2-38A2-4D88-9B78-DBF819FC9A39}"/>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58857130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F7AFDF-4405-4778-85EC-D5449A1876E0}"/>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F1B5BEF-8CC3-46A0-99AC-86009F96D4E4}"/>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77E2A0-0453-4661-8FEB-99B632878ACD}"/>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89FDBFA-C8A3-4007-856B-2FECFD29841A}"/>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E15ECE7E-F7BB-400C-BA7D-AA7773AC21D5}"/>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22623594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6776" y="136949"/>
            <a:ext cx="8870449" cy="4869602"/>
          </a:xfrm>
          <a:prstGeom prst="rect">
            <a:avLst/>
          </a:prstGeom>
        </p:spPr>
      </p:pic>
    </p:spTree>
    <p:extLst>
      <p:ext uri="{BB962C8B-B14F-4D97-AF65-F5344CB8AC3E}">
        <p14:creationId xmlns:p14="http://schemas.microsoft.com/office/powerpoint/2010/main" val="4238422395"/>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6776" y="136949"/>
            <a:ext cx="8870449" cy="4869602"/>
          </a:xfrm>
          <a:prstGeom prst="rect">
            <a:avLst/>
          </a:prstGeom>
        </p:spPr>
      </p:pic>
    </p:spTree>
    <p:extLst>
      <p:ext uri="{BB962C8B-B14F-4D97-AF65-F5344CB8AC3E}">
        <p14:creationId xmlns:p14="http://schemas.microsoft.com/office/powerpoint/2010/main" val="2941588438"/>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6776" y="136949"/>
            <a:ext cx="8870449" cy="4869602"/>
          </a:xfrm>
          <a:prstGeom prst="rect">
            <a:avLst/>
          </a:prstGeom>
        </p:spPr>
      </p:pic>
    </p:spTree>
    <p:extLst>
      <p:ext uri="{BB962C8B-B14F-4D97-AF65-F5344CB8AC3E}">
        <p14:creationId xmlns:p14="http://schemas.microsoft.com/office/powerpoint/2010/main" val="3405470928"/>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FFA43-636B-4175-B893-E056E0EA85A9}"/>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C7B1D0A-A439-41EA-B0BF-7C15DC144288}"/>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4E5AB8E6-5D82-4207-9028-6F84D42D27F2}"/>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5" name="Footer Placeholder 4">
            <a:extLst>
              <a:ext uri="{FF2B5EF4-FFF2-40B4-BE49-F238E27FC236}">
                <a16:creationId xmlns:a16="http://schemas.microsoft.com/office/drawing/2014/main" id="{5CFB3635-289C-4DF9-82AB-D4E8FB483FE9}"/>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896EDB8-47AA-4A5D-83D9-F3C2553FFF58}"/>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2961791173"/>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ED5F5-37DE-4CFD-9E04-E9F315B5D4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5C4081-6323-4C54-8260-E93EE7FB48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F49E3B-11D7-4E75-8472-934CD600E1E6}"/>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479A696-6C2D-4E94-BD29-12FAA97EFD8E}"/>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33057B1-9D5A-4688-B195-4FB19005062B}"/>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3830499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6776" y="142875"/>
            <a:ext cx="8870449" cy="4863676"/>
          </a:xfrm>
          <a:prstGeom prst="rect">
            <a:avLst/>
          </a:prstGeom>
        </p:spPr>
      </p:pic>
    </p:spTree>
    <p:extLst>
      <p:ext uri="{BB962C8B-B14F-4D97-AF65-F5344CB8AC3E}">
        <p14:creationId xmlns:p14="http://schemas.microsoft.com/office/powerpoint/2010/main" val="143329142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CA3AE-5877-42D8-B6DC-BF653736FF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BD61AA-DCCB-4F2F-9CB0-94163E051CAA}"/>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73C051-6129-4ED3-AA87-3B85E32129B9}"/>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82E963B-39F9-4FF8-9850-C9DA8973CF24}"/>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16C41DC-818A-45D6-BA7E-AAEAB249EE3B}"/>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AC45C4D-A87B-4887-9D55-61A6AB737FB7}"/>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409306632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698DE-BDD4-48C0-8F71-02DD9669B7FF}"/>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141C625C-87D8-4E68-ADCD-DD8B51CDBF75}"/>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B7337769-9A27-4FB8-9ABD-F5E9AD3351ED}"/>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E05CA31-1EE8-45D7-A0D4-E4C8EDD491EF}"/>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F9D092AB-CB38-49D5-B101-AC8B3F0CE069}"/>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0EBEF9A-BC7B-40F6-848C-6C99F60C02E3}"/>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8" name="Footer Placeholder 7">
            <a:extLst>
              <a:ext uri="{FF2B5EF4-FFF2-40B4-BE49-F238E27FC236}">
                <a16:creationId xmlns:a16="http://schemas.microsoft.com/office/drawing/2014/main" id="{A3103D27-FF58-4307-8B97-50DD1B91A6A4}"/>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F268464B-5852-4019-AF1E-F584A6B759D5}"/>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347167847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FAACB-34F4-4FE0-94A5-8F1513794A2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0522546-7419-4B0C-AD54-00A9B6870971}"/>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4" name="Footer Placeholder 3">
            <a:extLst>
              <a:ext uri="{FF2B5EF4-FFF2-40B4-BE49-F238E27FC236}">
                <a16:creationId xmlns:a16="http://schemas.microsoft.com/office/drawing/2014/main" id="{B22CE653-6138-42F9-A814-8336C1B18D9B}"/>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5B9F75C8-B8A3-486D-B792-C6EF33FC5C71}"/>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52912279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E3743F-4ACB-443D-B462-D5F2FCB1363E}"/>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3" name="Footer Placeholder 2">
            <a:extLst>
              <a:ext uri="{FF2B5EF4-FFF2-40B4-BE49-F238E27FC236}">
                <a16:creationId xmlns:a16="http://schemas.microsoft.com/office/drawing/2014/main" id="{17EF0077-2023-4A20-9390-A76918A08476}"/>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74F14750-B683-4728-AF38-5638F5B51B3D}"/>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315694210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BE677-3FDE-44C9-8C24-2A90BAE0BF49}"/>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37677EB-F99C-49D3-9162-99F0092AEA6A}"/>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9F5E33-33B5-4DA9-8759-F2F265E7F6BF}"/>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4C0C0B4-9E93-4DB1-9676-72836503C9FD}"/>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6" name="Footer Placeholder 5">
            <a:extLst>
              <a:ext uri="{FF2B5EF4-FFF2-40B4-BE49-F238E27FC236}">
                <a16:creationId xmlns:a16="http://schemas.microsoft.com/office/drawing/2014/main" id="{796222B1-18F7-48E2-BC29-F2FA11B07560}"/>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830A17D8-D8AD-4C54-BCA1-E959A1E78F00}"/>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397699815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9CC30-9D49-4D39-AA10-A06476174C05}"/>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C4F0C068-9501-4B7F-811F-EAB4F9B1A49F}"/>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0BDB216C-9A51-49FD-9CA1-C2BAF17363CC}"/>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C62DBE24-7920-4E91-8ED5-836BD2E8C4A8}"/>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B22B2BE-6D1B-4F46-831C-2098633E0834}"/>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E4ED5548-1B17-49EB-9D45-474C892CBBAF}"/>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221749655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E6529-EE6E-405B-BDB4-82CFFC3EEE8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A94908E-2CC0-4E4F-B4FD-31395334A9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AA4C94-807D-48C3-9FCC-D5273C68E21C}"/>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3B7E3D7-9707-4A95-A10A-CEA105044D09}"/>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B2F3E9A2-38A2-4D88-9B78-DBF819FC9A39}"/>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62416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F7AFDF-4405-4778-85EC-D5449A1876E0}"/>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F1B5BEF-8CC3-46A0-99AC-86009F96D4E4}"/>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77E2A0-0453-4661-8FEB-99B632878ACD}"/>
              </a:ext>
            </a:extLst>
          </p:cNvPr>
          <p:cNvSpPr>
            <a:spLocks noGrp="1"/>
          </p:cNvSpPr>
          <p:nvPr>
            <p:ph type="dt" sz="half" idx="10"/>
          </p:nvPr>
        </p:nvSpPr>
        <p:spPr/>
        <p:txBody>
          <a:bodyPr/>
          <a:lstStyle/>
          <a:p>
            <a:pPr defTabSz="685800"/>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89FDBFA-C8A3-4007-856B-2FECFD29841A}"/>
              </a:ext>
            </a:extLst>
          </p:cNvPr>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E15ECE7E-F7BB-400C-BA7D-AA7773AC21D5}"/>
              </a:ext>
            </a:extLst>
          </p:cNvPr>
          <p:cNvSpPr>
            <a:spLocks noGrp="1"/>
          </p:cNvSpPr>
          <p:nvPr>
            <p:ph type="sldNum" sz="quarter" idx="12"/>
          </p:nvPr>
        </p:nvSpPr>
        <p:spPr/>
        <p:txBody>
          <a:body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222906181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6776" y="136949"/>
            <a:ext cx="8870449" cy="4869602"/>
          </a:xfrm>
          <a:prstGeom prst="rect">
            <a:avLst/>
          </a:prstGeom>
        </p:spPr>
      </p:pic>
    </p:spTree>
    <p:extLst>
      <p:ext uri="{BB962C8B-B14F-4D97-AF65-F5344CB8AC3E}">
        <p14:creationId xmlns:p14="http://schemas.microsoft.com/office/powerpoint/2010/main" val="1811485322"/>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6776" y="136949"/>
            <a:ext cx="8870449" cy="4869602"/>
          </a:xfrm>
          <a:prstGeom prst="rect">
            <a:avLst/>
          </a:prstGeom>
        </p:spPr>
      </p:pic>
    </p:spTree>
    <p:extLst>
      <p:ext uri="{BB962C8B-B14F-4D97-AF65-F5344CB8AC3E}">
        <p14:creationId xmlns:p14="http://schemas.microsoft.com/office/powerpoint/2010/main" val="4202855575"/>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6776" y="136949"/>
            <a:ext cx="8870449" cy="4869602"/>
          </a:xfrm>
          <a:prstGeom prst="rect">
            <a:avLst/>
          </a:prstGeom>
        </p:spPr>
      </p:pic>
    </p:spTree>
    <p:extLst>
      <p:ext uri="{BB962C8B-B14F-4D97-AF65-F5344CB8AC3E}">
        <p14:creationId xmlns:p14="http://schemas.microsoft.com/office/powerpoint/2010/main" val="295622303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theme" Target="../theme/theme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theme" Target="../theme/theme3.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theme" Target="../theme/theme4.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theme" Target="../theme/theme5.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6EA5CA3-02C2-4284-9057-ECFFDBF06595}" type="datetimeFigureOut">
              <a:rPr lang="en-US" smtClean="0"/>
              <a:pPr/>
              <a:t>09/09/2021</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EEC998F-ECCB-4C69-B6EB-C29F20099712}" type="slidenum">
              <a:rPr lang="en-US" smtClean="0"/>
              <a:pPr/>
              <a:t>‹#›</a:t>
            </a:fld>
            <a:endParaRPr lang="en-US"/>
          </a:p>
        </p:txBody>
      </p:sp>
    </p:spTree>
    <p:extLst>
      <p:ext uri="{BB962C8B-B14F-4D97-AF65-F5344CB8AC3E}">
        <p14:creationId xmlns:p14="http://schemas.microsoft.com/office/powerpoint/2010/main" val="3607460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FB89AC-6C8B-418F-9A1A-A3AFFEAC3760}"/>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C9E21D3-7532-401F-AD89-C0D5EF3268EF}"/>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DBA7A6-6D4A-4BDF-9F32-E9940D71925A}"/>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0F8677D-8B15-49D5-B5F8-5AD1AFFA013B}"/>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73AD838E-3A7F-4A78-B4ED-64741186918E}"/>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106424815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754" r:id="rId15"/>
    <p:sldLayoutId id="2147483763" r:id="rId16"/>
    <p:sldLayoutId id="2147483764" r:id="rId17"/>
    <p:sldLayoutId id="2147483765" r:id="rId18"/>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FB89AC-6C8B-418F-9A1A-A3AFFEAC3760}"/>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C9E21D3-7532-401F-AD89-C0D5EF3268EF}"/>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DBA7A6-6D4A-4BDF-9F32-E9940D71925A}"/>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0F8677D-8B15-49D5-B5F8-5AD1AFFA013B}"/>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73AD838E-3A7F-4A78-B4ED-64741186918E}"/>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396709151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FB89AC-6C8B-418F-9A1A-A3AFFEAC3760}"/>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C9E21D3-7532-401F-AD89-C0D5EF3268EF}"/>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DBA7A6-6D4A-4BDF-9F32-E9940D71925A}"/>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0F8677D-8B15-49D5-B5F8-5AD1AFFA013B}"/>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73AD838E-3A7F-4A78-B4ED-64741186918E}"/>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2329427298"/>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FB89AC-6C8B-418F-9A1A-A3AFFEAC3760}"/>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C9E21D3-7532-401F-AD89-C0D5EF3268EF}"/>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DBA7A6-6D4A-4BDF-9F32-E9940D71925A}"/>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0F8677D-8B15-49D5-B5F8-5AD1AFFA013B}"/>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73AD838E-3A7F-4A78-B4ED-64741186918E}"/>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fld id="{27DBF33D-D43B-42DF-A084-9C65FBEA9350}"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3256163232"/>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hyperlink" Target="https://sinhvien.uneti.edu.vn/sinh-vien/dm-tin-tuc/quy-che-quy-dinh.html" TargetMode="Externa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hyperlink" Target="https://sinhvien.uneti.edu.vn/sinh-vien/dm-tin-tuc/quy-che-quy-dinh.html" TargetMode="Externa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hyperlink" Target="https://sinhvien.uneti.edu.vn/sinh-vien/dm-tin-tuc/quy-che-quy-dinh.html" TargetMode="External"/><Relationship Id="rId1" Type="http://schemas.openxmlformats.org/officeDocument/2006/relationships/slideLayout" Target="../slideLayouts/slideLayout1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hyperlink" Target="https://sinhvien.uneti.edu.vn/sinh-vien/dm-tin-tuc/quy-che-quy-dinh.html" TargetMode="External"/><Relationship Id="rId1" Type="http://schemas.openxmlformats.org/officeDocument/2006/relationships/slideLayout" Target="../slideLayouts/slideLayout1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hyperlink" Target="https://sinhvien.uneti.edu.vn/sinh-vien/dm-tin-tuc/quy-che-quy-dinh.html" TargetMode="External"/><Relationship Id="rId1" Type="http://schemas.openxmlformats.org/officeDocument/2006/relationships/slideLayout" Target="../slideLayouts/slideLayout1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hyperlink" Target="https://sinhvien.uneti.edu.vn/sinh-vien/dm-tin-tuc/quy-che-quy-dinh.html" TargetMode="External"/><Relationship Id="rId1" Type="http://schemas.openxmlformats.org/officeDocument/2006/relationships/slideLayout" Target="../slideLayouts/slideLayout1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hyperlink" Target="https://sinhvien.uneti.edu.vn/sinh-vien/dm-tin-tuc/quy-che-quy-dinh.html" TargetMode="External"/><Relationship Id="rId1" Type="http://schemas.openxmlformats.org/officeDocument/2006/relationships/slideLayout" Target="../slideLayouts/slideLayout1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hyperlink" Target="https://sinhvien.uneti.edu.vn/sinh-vien/dm-tin-tuc/quy-che-quy-dinh.html" TargetMode="External"/><Relationship Id="rId1" Type="http://schemas.openxmlformats.org/officeDocument/2006/relationships/slideLayout" Target="../slideLayouts/slideLayout1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1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7.xml.rels><?xml version="1.0" encoding="UTF-8" standalone="yes"?>
<Relationships xmlns="http://schemas.openxmlformats.org/package/2006/relationships"><Relationship Id="rId2" Type="http://schemas.openxmlformats.org/officeDocument/2006/relationships/hyperlink" Target="https://drive.google.com/file/d/1SIUA0tW8ZF579uljRk01qGyx-7Z0sjtR/view?ts=6110e90c" TargetMode="Externa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1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1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71" y="-15445"/>
            <a:ext cx="9156571" cy="5158946"/>
          </a:xfrm>
          <a:prstGeom prst="rect">
            <a:avLst/>
          </a:prstGeom>
        </p:spPr>
      </p:pic>
      <p:sp>
        <p:nvSpPr>
          <p:cNvPr id="3" name="Rectangle 2"/>
          <p:cNvSpPr/>
          <p:nvPr/>
        </p:nvSpPr>
        <p:spPr>
          <a:xfrm>
            <a:off x="958644" y="899866"/>
            <a:ext cx="7880556" cy="307777"/>
          </a:xfrm>
          <a:prstGeom prst="rect">
            <a:avLst/>
          </a:prstGeom>
        </p:spPr>
        <p:txBody>
          <a:bodyPr wrap="square">
            <a:spAutoFit/>
          </a:bodyPr>
          <a:lstStyle/>
          <a:p>
            <a:pPr algn="ctr"/>
            <a:r>
              <a:rPr lang="en-US" sz="1400" b="1" dirty="0" smtClean="0">
                <a:solidFill>
                  <a:schemeClr val="bg1"/>
                </a:solidFill>
                <a:latin typeface="Times New Roman" panose="02020603050405020304" pitchFamily="18" charset="0"/>
                <a:ea typeface="Cambria" panose="02040503050406030204" pitchFamily="18" charset="0"/>
                <a:cs typeface="Times New Roman" panose="02020603050405020304" pitchFamily="18" charset="0"/>
              </a:rPr>
              <a:t>TUẦN </a:t>
            </a:r>
            <a:r>
              <a:rPr lang="en-US" sz="1400" b="1" dirty="0">
                <a:solidFill>
                  <a:schemeClr val="bg1"/>
                </a:solidFill>
                <a:latin typeface="Times New Roman" panose="02020603050405020304" pitchFamily="18" charset="0"/>
                <a:ea typeface="Cambria" panose="02040503050406030204" pitchFamily="18" charset="0"/>
                <a:cs typeface="Times New Roman" panose="02020603050405020304" pitchFamily="18" charset="0"/>
              </a:rPr>
              <a:t>SINH HOẠT CÔNG DÂN </a:t>
            </a:r>
            <a:r>
              <a:rPr lang="en-US" sz="1400" b="1" dirty="0" smtClean="0">
                <a:solidFill>
                  <a:schemeClr val="bg1"/>
                </a:solidFill>
                <a:latin typeface="Times New Roman" panose="02020603050405020304" pitchFamily="18" charset="0"/>
                <a:ea typeface="Cambria" panose="02040503050406030204" pitchFamily="18" charset="0"/>
                <a:cs typeface="Times New Roman" panose="02020603050405020304" pitchFamily="18" charset="0"/>
              </a:rPr>
              <a:t>- </a:t>
            </a:r>
            <a:r>
              <a:rPr lang="en-US" sz="1400" b="1" dirty="0">
                <a:solidFill>
                  <a:schemeClr val="bg1"/>
                </a:solidFill>
                <a:latin typeface="Times New Roman" panose="02020603050405020304" pitchFamily="18" charset="0"/>
                <a:ea typeface="Cambria" panose="02040503050406030204" pitchFamily="18" charset="0"/>
                <a:cs typeface="Times New Roman" panose="02020603050405020304" pitchFamily="18" charset="0"/>
              </a:rPr>
              <a:t>SINH VIÊN ĐẦU KHÓA HỌC, NĂM HỌC 2021 - 2022</a:t>
            </a:r>
            <a:endParaRPr lang="en-US" sz="1400" dirty="0">
              <a:solidFill>
                <a:schemeClr val="bg1"/>
              </a:solidFill>
            </a:endParaRPr>
          </a:p>
        </p:txBody>
      </p:sp>
    </p:spTree>
    <p:extLst>
      <p:ext uri="{BB962C8B-B14F-4D97-AF65-F5344CB8AC3E}">
        <p14:creationId xmlns:p14="http://schemas.microsoft.com/office/powerpoint/2010/main" val="13608732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1"/>
          <p:cNvSpPr txBox="1">
            <a:spLocks noChangeArrowheads="1"/>
          </p:cNvSpPr>
          <p:nvPr/>
        </p:nvSpPr>
        <p:spPr bwMode="auto">
          <a:xfrm>
            <a:off x="642938" y="321469"/>
            <a:ext cx="7586662" cy="330860"/>
          </a:xfrm>
          <a:prstGeom prst="rect">
            <a:avLst/>
          </a:prstGeom>
          <a:noFill/>
          <a:ln w="9525">
            <a:noFill/>
            <a:miter lim="800000"/>
            <a:headEnd/>
            <a:tailEnd/>
          </a:ln>
        </p:spPr>
        <p:txBody>
          <a:bodyPr wrap="square" lIns="68580" tIns="34290" rIns="68580" bIns="34290">
            <a:spAutoFit/>
          </a:bodyPr>
          <a:lstStyle/>
          <a:p>
            <a:pPr algn="ctr"/>
            <a:r>
              <a:rPr lang="en-US" sz="1700" b="1" dirty="0">
                <a:solidFill>
                  <a:srgbClr val="FF0000"/>
                </a:solidFill>
                <a:latin typeface="Times New Roman" pitchFamily="18" charset="0"/>
                <a:cs typeface="Times New Roman" pitchFamily="18" charset="0"/>
              </a:rPr>
              <a:t>TUẦN SINH HOẠT CÔNG DÂN </a:t>
            </a:r>
            <a:r>
              <a:rPr lang="en-US" sz="1700" b="1" dirty="0" smtClean="0">
                <a:solidFill>
                  <a:srgbClr val="FF0000"/>
                </a:solidFill>
                <a:latin typeface="Times New Roman" pitchFamily="18" charset="0"/>
                <a:cs typeface="Times New Roman" pitchFamily="18" charset="0"/>
              </a:rPr>
              <a:t>- </a:t>
            </a:r>
            <a:r>
              <a:rPr lang="en-US" sz="1700" b="1" dirty="0">
                <a:solidFill>
                  <a:srgbClr val="FF0000"/>
                </a:solidFill>
                <a:latin typeface="Times New Roman" pitchFamily="18" charset="0"/>
                <a:cs typeface="Times New Roman" pitchFamily="18" charset="0"/>
              </a:rPr>
              <a:t>SINH VIÊN ĐẦU KHÓA 15</a:t>
            </a:r>
          </a:p>
        </p:txBody>
      </p:sp>
      <p:sp>
        <p:nvSpPr>
          <p:cNvPr id="10" name="TextBox 9"/>
          <p:cNvSpPr txBox="1"/>
          <p:nvPr/>
        </p:nvSpPr>
        <p:spPr>
          <a:xfrm>
            <a:off x="715194" y="868036"/>
            <a:ext cx="7633105" cy="346249"/>
          </a:xfrm>
          <a:prstGeom prst="rect">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68580" tIns="34290" rIns="68580" bIns="34290">
            <a:spAutoFit/>
          </a:bodyPr>
          <a:lstStyle/>
          <a:p>
            <a:pPr algn="ctr">
              <a:defRPr/>
            </a:pPr>
            <a:r>
              <a:rPr lang="en-US" b="1" dirty="0">
                <a:solidFill>
                  <a:srgbClr val="FFFF00"/>
                </a:solidFill>
                <a:latin typeface="Times New Roman" panose="02020603050405020304" pitchFamily="18" charset="0"/>
                <a:cs typeface="Times New Roman" panose="02020603050405020304" pitchFamily="18" charset="0"/>
              </a:rPr>
              <a:t>NỘI </a:t>
            </a:r>
            <a:r>
              <a:rPr lang="en-US" b="1">
                <a:solidFill>
                  <a:srgbClr val="FFFF00"/>
                </a:solidFill>
                <a:latin typeface="Times New Roman" panose="02020603050405020304" pitchFamily="18" charset="0"/>
                <a:cs typeface="Times New Roman" panose="02020603050405020304" pitchFamily="18" charset="0"/>
              </a:rPr>
              <a:t>DUNG </a:t>
            </a:r>
            <a:r>
              <a:rPr lang="en-US" b="1" smtClean="0">
                <a:solidFill>
                  <a:srgbClr val="FFFF00"/>
                </a:solidFill>
                <a:latin typeface="Times New Roman" panose="02020603050405020304" pitchFamily="18" charset="0"/>
                <a:cs typeface="Times New Roman" panose="02020603050405020304" pitchFamily="18" charset="0"/>
              </a:rPr>
              <a:t>BÁO CÁO</a:t>
            </a:r>
            <a:endParaRPr lang="en-US" b="1" dirty="0">
              <a:solidFill>
                <a:srgbClr val="FFFF00"/>
              </a:solidFill>
              <a:latin typeface="Times New Roman" panose="02020603050405020304" pitchFamily="18" charset="0"/>
              <a:cs typeface="Times New Roman" panose="02020603050405020304" pitchFamily="18" charset="0"/>
            </a:endParaRPr>
          </a:p>
        </p:txBody>
      </p:sp>
      <p:graphicFrame>
        <p:nvGraphicFramePr>
          <p:cNvPr id="8" name="Diagram 7"/>
          <p:cNvGraphicFramePr/>
          <p:nvPr>
            <p:extLst>
              <p:ext uri="{D42A27DB-BD31-4B8C-83A1-F6EECF244321}">
                <p14:modId xmlns:p14="http://schemas.microsoft.com/office/powerpoint/2010/main" val="1859320248"/>
              </p:ext>
            </p:extLst>
          </p:nvPr>
        </p:nvGraphicFramePr>
        <p:xfrm>
          <a:off x="715194" y="1429992"/>
          <a:ext cx="7895406" cy="33515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1000"/>
                            </p:stCondLst>
                            <p:childTnLst>
                              <p:par>
                                <p:cTn id="9" presetID="42" presetClass="entr" presetSubtype="0" fill="hold" grpId="0" nodeType="afterEffect">
                                  <p:stCondLst>
                                    <p:cond delay="75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750"/>
                                        <p:tgtEl>
                                          <p:spTgt spid="8"/>
                                        </p:tgtEl>
                                      </p:cBhvr>
                                    </p:animEffect>
                                    <p:anim calcmode="lin" valueType="num">
                                      <p:cBhvr>
                                        <p:cTn id="12" dur="750" fill="hold"/>
                                        <p:tgtEl>
                                          <p:spTgt spid="8"/>
                                        </p:tgtEl>
                                        <p:attrNameLst>
                                          <p:attrName>ppt_x</p:attrName>
                                        </p:attrNameLst>
                                      </p:cBhvr>
                                      <p:tavLst>
                                        <p:tav tm="0">
                                          <p:val>
                                            <p:strVal val="#ppt_x"/>
                                          </p:val>
                                        </p:tav>
                                        <p:tav tm="100000">
                                          <p:val>
                                            <p:strVal val="#ppt_x"/>
                                          </p:val>
                                        </p:tav>
                                      </p:tavLst>
                                    </p:anim>
                                    <p:anim calcmode="lin" valueType="num">
                                      <p:cBhvr>
                                        <p:cTn id="13"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1"/>
          <p:cNvSpPr txBox="1">
            <a:spLocks noChangeArrowheads="1"/>
          </p:cNvSpPr>
          <p:nvPr/>
        </p:nvSpPr>
        <p:spPr bwMode="auto">
          <a:xfrm>
            <a:off x="642938" y="321469"/>
            <a:ext cx="7129462" cy="407804"/>
          </a:xfrm>
          <a:prstGeom prst="rect">
            <a:avLst/>
          </a:prstGeom>
          <a:noFill/>
          <a:ln w="9525">
            <a:noFill/>
            <a:miter lim="800000"/>
            <a:headEnd/>
            <a:tailEnd/>
          </a:ln>
        </p:spPr>
        <p:txBody>
          <a:bodyPr lIns="68580" tIns="34290" rIns="68580" bIns="34290">
            <a:spAutoFit/>
          </a:bodyPr>
          <a:lstStyle/>
          <a:p>
            <a:pPr lvl="0">
              <a:lnSpc>
                <a:spcPct val="100000"/>
              </a:lnSpc>
            </a:pPr>
            <a:r>
              <a:rPr lang="en-US" sz="1100" b="1" dirty="0" err="1">
                <a:solidFill>
                  <a:srgbClr val="FF0000"/>
                </a:solidFill>
                <a:latin typeface="Times New Roman" pitchFamily="18" charset="0"/>
                <a:cs typeface="Times New Roman" pitchFamily="18" charset="0"/>
              </a:rPr>
              <a:t>Phần</a:t>
            </a:r>
            <a:r>
              <a:rPr lang="en-US" sz="1100" b="1" dirty="0">
                <a:solidFill>
                  <a:srgbClr val="FF0000"/>
                </a:solidFill>
                <a:latin typeface="Times New Roman" pitchFamily="18" charset="0"/>
                <a:cs typeface="Times New Roman" pitchFamily="18" charset="0"/>
              </a:rPr>
              <a:t> I: CÁC VĂN BẢN</a:t>
            </a:r>
            <a:r>
              <a:rPr lang="en-US" sz="1100" b="1" dirty="0" smtClean="0">
                <a:solidFill>
                  <a:srgbClr val="FF0000"/>
                </a:solidFill>
                <a:latin typeface="Times New Roman" pitchFamily="18" charset="0"/>
                <a:cs typeface="Times New Roman" pitchFamily="18" charset="0"/>
              </a:rPr>
              <a:t>, QUY </a:t>
            </a:r>
            <a:r>
              <a:rPr lang="en-US" sz="1100" b="1" dirty="0">
                <a:solidFill>
                  <a:srgbClr val="FF0000"/>
                </a:solidFill>
                <a:latin typeface="Times New Roman" pitchFamily="18" charset="0"/>
                <a:cs typeface="Times New Roman" pitchFamily="18" charset="0"/>
              </a:rPr>
              <a:t>ĐỊNH SINH VIÊN CẦN TÌM HIỂU, NGHIÊN CỨU </a:t>
            </a:r>
            <a:r>
              <a:rPr lang="en-US" sz="1100" b="1" dirty="0">
                <a:solidFill>
                  <a:schemeClr val="bg1"/>
                </a:solidFill>
                <a:latin typeface="Times New Roman" pitchFamily="18" charset="0"/>
                <a:cs typeface="Times New Roman" pitchFamily="18" charset="0"/>
              </a:rPr>
              <a:t>ĐỂ THỰC HIỆN</a:t>
            </a:r>
          </a:p>
          <a:p>
            <a:pPr lvl="0">
              <a:lnSpc>
                <a:spcPct val="100000"/>
              </a:lnSpc>
            </a:pPr>
            <a:r>
              <a:rPr lang="en-US" sz="1100" b="1" dirty="0">
                <a:latin typeface="Times New Roman" pitchFamily="18" charset="0"/>
                <a:cs typeface="Times New Roman" pitchFamily="18" charset="0"/>
                <a:hlinkClick r:id="rId2"/>
              </a:rPr>
              <a:t>https://sinhvien.uneti.edu.vn/sinh-vien/dm-tin-tuc/quy-che-quy-dinh.html</a:t>
            </a:r>
            <a:endParaRPr lang="en-US" sz="1100" dirty="0">
              <a:latin typeface="Times New Roman" pitchFamily="18" charset="0"/>
              <a:cs typeface="Times New Roman" pitchFamily="18" charset="0"/>
            </a:endParaRPr>
          </a:p>
        </p:txBody>
      </p:sp>
      <p:graphicFrame>
        <p:nvGraphicFramePr>
          <p:cNvPr id="5" name="Diagram 4"/>
          <p:cNvGraphicFramePr/>
          <p:nvPr>
            <p:extLst>
              <p:ext uri="{D42A27DB-BD31-4B8C-83A1-F6EECF244321}">
                <p14:modId xmlns:p14="http://schemas.microsoft.com/office/powerpoint/2010/main" val="3729079604"/>
              </p:ext>
            </p:extLst>
          </p:nvPr>
        </p:nvGraphicFramePr>
        <p:xfrm>
          <a:off x="533400" y="1047750"/>
          <a:ext cx="8153400" cy="3276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1"/>
          <p:cNvSpPr txBox="1">
            <a:spLocks noChangeArrowheads="1"/>
          </p:cNvSpPr>
          <p:nvPr/>
        </p:nvSpPr>
        <p:spPr bwMode="auto">
          <a:xfrm>
            <a:off x="642938" y="321469"/>
            <a:ext cx="7129462" cy="407804"/>
          </a:xfrm>
          <a:prstGeom prst="rect">
            <a:avLst/>
          </a:prstGeom>
          <a:noFill/>
          <a:ln w="9525">
            <a:noFill/>
            <a:miter lim="800000"/>
            <a:headEnd/>
            <a:tailEnd/>
          </a:ln>
        </p:spPr>
        <p:txBody>
          <a:bodyPr lIns="68580" tIns="34290" rIns="68580" bIns="34290">
            <a:spAutoFit/>
          </a:bodyPr>
          <a:lstStyle/>
          <a:p>
            <a:pPr lvl="0">
              <a:lnSpc>
                <a:spcPct val="100000"/>
              </a:lnSpc>
            </a:pPr>
            <a:r>
              <a:rPr lang="en-US" sz="1100" b="1" dirty="0" err="1">
                <a:solidFill>
                  <a:srgbClr val="FF0000"/>
                </a:solidFill>
                <a:latin typeface="Times New Roman" pitchFamily="18" charset="0"/>
                <a:cs typeface="Times New Roman" pitchFamily="18" charset="0"/>
              </a:rPr>
              <a:t>Phần</a:t>
            </a:r>
            <a:r>
              <a:rPr lang="en-US" sz="1100" b="1" dirty="0">
                <a:solidFill>
                  <a:srgbClr val="FF0000"/>
                </a:solidFill>
                <a:latin typeface="Times New Roman" pitchFamily="18" charset="0"/>
                <a:cs typeface="Times New Roman" pitchFamily="18" charset="0"/>
              </a:rPr>
              <a:t> I: CÁC VĂN BẢN, QUY ĐỊNH SINH VIÊN CẦN TÌM HIỂU, NGHIÊN CỨU </a:t>
            </a:r>
            <a:r>
              <a:rPr lang="en-US" sz="1100" b="1" dirty="0">
                <a:solidFill>
                  <a:schemeClr val="bg1"/>
                </a:solidFill>
                <a:latin typeface="Times New Roman" pitchFamily="18" charset="0"/>
                <a:cs typeface="Times New Roman" pitchFamily="18" charset="0"/>
              </a:rPr>
              <a:t>ĐỂ THỰC HIỆN</a:t>
            </a:r>
          </a:p>
          <a:p>
            <a:pPr lvl="0">
              <a:lnSpc>
                <a:spcPct val="100000"/>
              </a:lnSpc>
            </a:pPr>
            <a:r>
              <a:rPr lang="en-US" sz="1100" b="1" dirty="0">
                <a:latin typeface="Times New Roman" pitchFamily="18" charset="0"/>
                <a:cs typeface="Times New Roman" pitchFamily="18" charset="0"/>
                <a:hlinkClick r:id="rId2"/>
              </a:rPr>
              <a:t>https://sinhvien.uneti.edu.vn/sinh-vien/dm-tin-tuc/quy-che-quy-dinh.html</a:t>
            </a:r>
            <a:endParaRPr lang="en-US" sz="1100" dirty="0">
              <a:latin typeface="Times New Roman" pitchFamily="18" charset="0"/>
              <a:cs typeface="Times New Roman" pitchFamily="18" charset="0"/>
            </a:endParaRPr>
          </a:p>
        </p:txBody>
      </p:sp>
      <p:graphicFrame>
        <p:nvGraphicFramePr>
          <p:cNvPr id="4" name="Diagram 3"/>
          <p:cNvGraphicFramePr/>
          <p:nvPr>
            <p:extLst>
              <p:ext uri="{D42A27DB-BD31-4B8C-83A1-F6EECF244321}">
                <p14:modId xmlns:p14="http://schemas.microsoft.com/office/powerpoint/2010/main" val="2792554435"/>
              </p:ext>
            </p:extLst>
          </p:nvPr>
        </p:nvGraphicFramePr>
        <p:xfrm>
          <a:off x="533400" y="880599"/>
          <a:ext cx="7924800" cy="3429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1"/>
          <p:cNvSpPr txBox="1">
            <a:spLocks noChangeArrowheads="1"/>
          </p:cNvSpPr>
          <p:nvPr/>
        </p:nvSpPr>
        <p:spPr bwMode="auto">
          <a:xfrm>
            <a:off x="642938" y="321469"/>
            <a:ext cx="7129462" cy="407804"/>
          </a:xfrm>
          <a:prstGeom prst="rect">
            <a:avLst/>
          </a:prstGeom>
          <a:noFill/>
          <a:ln w="9525">
            <a:noFill/>
            <a:miter lim="800000"/>
            <a:headEnd/>
            <a:tailEnd/>
          </a:ln>
        </p:spPr>
        <p:txBody>
          <a:bodyPr lIns="68580" tIns="34290" rIns="68580" bIns="34290">
            <a:spAutoFit/>
          </a:bodyPr>
          <a:lstStyle/>
          <a:p>
            <a:pPr lvl="0">
              <a:lnSpc>
                <a:spcPct val="100000"/>
              </a:lnSpc>
            </a:pPr>
            <a:r>
              <a:rPr lang="en-US" sz="1100" b="1" dirty="0" err="1">
                <a:solidFill>
                  <a:srgbClr val="FF0000"/>
                </a:solidFill>
                <a:latin typeface="Times New Roman" pitchFamily="18" charset="0"/>
                <a:cs typeface="Times New Roman" pitchFamily="18" charset="0"/>
              </a:rPr>
              <a:t>Phần</a:t>
            </a:r>
            <a:r>
              <a:rPr lang="en-US" sz="1100" b="1" dirty="0">
                <a:solidFill>
                  <a:srgbClr val="FF0000"/>
                </a:solidFill>
                <a:latin typeface="Times New Roman" pitchFamily="18" charset="0"/>
                <a:cs typeface="Times New Roman" pitchFamily="18" charset="0"/>
              </a:rPr>
              <a:t> I: CÁC VĂN BẢN, QUY ĐỊNH SINH VIÊN CẦN TÌM HIỂU, NGHIÊN CỨU </a:t>
            </a:r>
            <a:r>
              <a:rPr lang="en-US" sz="1100" b="1" dirty="0">
                <a:solidFill>
                  <a:schemeClr val="bg1"/>
                </a:solidFill>
                <a:latin typeface="Times New Roman" pitchFamily="18" charset="0"/>
                <a:cs typeface="Times New Roman" pitchFamily="18" charset="0"/>
              </a:rPr>
              <a:t>ĐỂ THỰC HIỆN</a:t>
            </a:r>
          </a:p>
          <a:p>
            <a:pPr lvl="0">
              <a:lnSpc>
                <a:spcPct val="100000"/>
              </a:lnSpc>
            </a:pPr>
            <a:r>
              <a:rPr lang="en-US" sz="1100" b="1" dirty="0">
                <a:latin typeface="Times New Roman" pitchFamily="18" charset="0"/>
                <a:cs typeface="Times New Roman" pitchFamily="18" charset="0"/>
                <a:hlinkClick r:id="rId2"/>
              </a:rPr>
              <a:t>https://sinhvien.uneti.edu.vn/sinh-vien/dm-tin-tuc/quy-che-quy-dinh.html</a:t>
            </a:r>
            <a:endParaRPr lang="en-US" sz="1100" dirty="0">
              <a:latin typeface="Times New Roman" pitchFamily="18" charset="0"/>
              <a:cs typeface="Times New Roman" pitchFamily="18" charset="0"/>
            </a:endParaRPr>
          </a:p>
        </p:txBody>
      </p:sp>
      <p:graphicFrame>
        <p:nvGraphicFramePr>
          <p:cNvPr id="4" name="Diagram 3"/>
          <p:cNvGraphicFramePr/>
          <p:nvPr>
            <p:extLst>
              <p:ext uri="{D42A27DB-BD31-4B8C-83A1-F6EECF244321}">
                <p14:modId xmlns:p14="http://schemas.microsoft.com/office/powerpoint/2010/main" val="1415433168"/>
              </p:ext>
            </p:extLst>
          </p:nvPr>
        </p:nvGraphicFramePr>
        <p:xfrm>
          <a:off x="642938" y="819150"/>
          <a:ext cx="7848600" cy="365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1"/>
          <p:cNvSpPr txBox="1">
            <a:spLocks noChangeArrowheads="1"/>
          </p:cNvSpPr>
          <p:nvPr/>
        </p:nvSpPr>
        <p:spPr bwMode="auto">
          <a:xfrm>
            <a:off x="642938" y="321469"/>
            <a:ext cx="7129462" cy="407804"/>
          </a:xfrm>
          <a:prstGeom prst="rect">
            <a:avLst/>
          </a:prstGeom>
          <a:noFill/>
          <a:ln w="9525">
            <a:noFill/>
            <a:miter lim="800000"/>
            <a:headEnd/>
            <a:tailEnd/>
          </a:ln>
        </p:spPr>
        <p:txBody>
          <a:bodyPr lIns="68580" tIns="34290" rIns="68580" bIns="34290">
            <a:spAutoFit/>
          </a:bodyPr>
          <a:lstStyle/>
          <a:p>
            <a:pPr lvl="0">
              <a:lnSpc>
                <a:spcPct val="100000"/>
              </a:lnSpc>
            </a:pPr>
            <a:r>
              <a:rPr lang="en-US" sz="1100" b="1" dirty="0" err="1">
                <a:solidFill>
                  <a:srgbClr val="FF0000"/>
                </a:solidFill>
                <a:latin typeface="Times New Roman" pitchFamily="18" charset="0"/>
                <a:cs typeface="Times New Roman" pitchFamily="18" charset="0"/>
              </a:rPr>
              <a:t>Phần</a:t>
            </a:r>
            <a:r>
              <a:rPr lang="en-US" sz="1100" b="1" dirty="0">
                <a:solidFill>
                  <a:srgbClr val="FF0000"/>
                </a:solidFill>
                <a:latin typeface="Times New Roman" pitchFamily="18" charset="0"/>
                <a:cs typeface="Times New Roman" pitchFamily="18" charset="0"/>
              </a:rPr>
              <a:t> I: CÁC VĂN BẢN, QUY ĐỊNH SINH VIÊN CẦN TÌM HIỂU, NGHIÊN CỨU </a:t>
            </a:r>
            <a:r>
              <a:rPr lang="en-US" sz="1100" b="1" dirty="0">
                <a:solidFill>
                  <a:schemeClr val="bg1"/>
                </a:solidFill>
                <a:latin typeface="Times New Roman" pitchFamily="18" charset="0"/>
                <a:cs typeface="Times New Roman" pitchFamily="18" charset="0"/>
              </a:rPr>
              <a:t>ĐỂ THỰC HIỆN</a:t>
            </a:r>
          </a:p>
          <a:p>
            <a:pPr lvl="0">
              <a:lnSpc>
                <a:spcPct val="100000"/>
              </a:lnSpc>
            </a:pPr>
            <a:r>
              <a:rPr lang="en-US" sz="1100" b="1" dirty="0">
                <a:latin typeface="Times New Roman" pitchFamily="18" charset="0"/>
                <a:cs typeface="Times New Roman" pitchFamily="18" charset="0"/>
                <a:hlinkClick r:id="rId2"/>
              </a:rPr>
              <a:t>https://sinhvien.uneti.edu.vn/sinh-vien/dm-tin-tuc/quy-che-quy-dinh.html</a:t>
            </a:r>
            <a:endParaRPr lang="en-US" sz="1100" dirty="0">
              <a:latin typeface="Times New Roman" pitchFamily="18" charset="0"/>
              <a:cs typeface="Times New Roman" pitchFamily="18" charset="0"/>
            </a:endParaRPr>
          </a:p>
        </p:txBody>
      </p:sp>
      <p:graphicFrame>
        <p:nvGraphicFramePr>
          <p:cNvPr id="5" name="Diagram 4"/>
          <p:cNvGraphicFramePr/>
          <p:nvPr>
            <p:extLst>
              <p:ext uri="{D42A27DB-BD31-4B8C-83A1-F6EECF244321}">
                <p14:modId xmlns:p14="http://schemas.microsoft.com/office/powerpoint/2010/main" val="3155667960"/>
              </p:ext>
            </p:extLst>
          </p:nvPr>
        </p:nvGraphicFramePr>
        <p:xfrm>
          <a:off x="642938" y="949427"/>
          <a:ext cx="7815262" cy="121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738426951"/>
              </p:ext>
            </p:extLst>
          </p:nvPr>
        </p:nvGraphicFramePr>
        <p:xfrm>
          <a:off x="642938" y="2038350"/>
          <a:ext cx="7815263" cy="2194560"/>
        </p:xfrm>
        <a:graphic>
          <a:graphicData uri="http://schemas.openxmlformats.org/drawingml/2006/table">
            <a:tbl>
              <a:tblPr firstRow="1" bandRow="1">
                <a:tableStyleId>{5C22544A-7EE6-4342-B048-85BDC9FD1C3A}</a:tableStyleId>
              </a:tblPr>
              <a:tblGrid>
                <a:gridCol w="576262">
                  <a:extLst>
                    <a:ext uri="{9D8B030D-6E8A-4147-A177-3AD203B41FA5}">
                      <a16:colId xmlns:a16="http://schemas.microsoft.com/office/drawing/2014/main" val="20000"/>
                    </a:ext>
                  </a:extLst>
                </a:gridCol>
                <a:gridCol w="2647534">
                  <a:extLst>
                    <a:ext uri="{9D8B030D-6E8A-4147-A177-3AD203B41FA5}">
                      <a16:colId xmlns:a16="http://schemas.microsoft.com/office/drawing/2014/main" val="20001"/>
                    </a:ext>
                  </a:extLst>
                </a:gridCol>
                <a:gridCol w="3321486">
                  <a:extLst>
                    <a:ext uri="{9D8B030D-6E8A-4147-A177-3AD203B41FA5}">
                      <a16:colId xmlns:a16="http://schemas.microsoft.com/office/drawing/2014/main" val="20002"/>
                    </a:ext>
                  </a:extLst>
                </a:gridCol>
                <a:gridCol w="1269981">
                  <a:extLst>
                    <a:ext uri="{9D8B030D-6E8A-4147-A177-3AD203B41FA5}">
                      <a16:colId xmlns:a16="http://schemas.microsoft.com/office/drawing/2014/main" val="20003"/>
                    </a:ext>
                  </a:extLst>
                </a:gridCol>
              </a:tblGrid>
              <a:tr h="266700">
                <a:tc>
                  <a:txBody>
                    <a:bodyPr/>
                    <a:lstStyle/>
                    <a:p>
                      <a:pPr algn="ctr"/>
                      <a:r>
                        <a:rPr lang="en-US" sz="1200" dirty="0" smtClean="0">
                          <a:solidFill>
                            <a:schemeClr val="bg1"/>
                          </a:solidFill>
                          <a:latin typeface="Times New Roman" pitchFamily="18" charset="0"/>
                          <a:cs typeface="Times New Roman" pitchFamily="18" charset="0"/>
                        </a:rPr>
                        <a:t>TT</a:t>
                      </a:r>
                      <a:endParaRPr lang="en-US" sz="1200" dirty="0">
                        <a:solidFill>
                          <a:schemeClr val="bg1"/>
                        </a:solidFill>
                        <a:latin typeface="Times New Roman" pitchFamily="18" charset="0"/>
                        <a:cs typeface="Times New Roman" pitchFamily="18" charset="0"/>
                      </a:endParaRPr>
                    </a:p>
                  </a:txBody>
                  <a:tcPr>
                    <a:solidFill>
                      <a:srgbClr val="92D050"/>
                    </a:solidFill>
                  </a:tcPr>
                </a:tc>
                <a:tc>
                  <a:txBody>
                    <a:bodyPr/>
                    <a:lstStyle/>
                    <a:p>
                      <a:pPr algn="ctr"/>
                      <a:r>
                        <a:rPr lang="en-US" sz="1200" dirty="0">
                          <a:solidFill>
                            <a:schemeClr val="bg1"/>
                          </a:solidFill>
                          <a:latin typeface="Times New Roman" pitchFamily="18" charset="0"/>
                          <a:cs typeface="Times New Roman" pitchFamily="18" charset="0"/>
                        </a:rPr>
                        <a:t>Điểm</a:t>
                      </a:r>
                      <a:r>
                        <a:rPr lang="en-US" sz="1200" baseline="0" dirty="0">
                          <a:solidFill>
                            <a:schemeClr val="bg1"/>
                          </a:solidFill>
                          <a:latin typeface="Times New Roman" pitchFamily="18" charset="0"/>
                          <a:cs typeface="Times New Roman" pitchFamily="18" charset="0"/>
                        </a:rPr>
                        <a:t> rèn luyện</a:t>
                      </a:r>
                      <a:endParaRPr lang="en-US" sz="1200" dirty="0">
                        <a:solidFill>
                          <a:schemeClr val="bg1"/>
                        </a:solidFill>
                        <a:latin typeface="Times New Roman" pitchFamily="18" charset="0"/>
                        <a:cs typeface="Times New Roman" pitchFamily="18" charset="0"/>
                      </a:endParaRPr>
                    </a:p>
                  </a:txBody>
                  <a:tcPr>
                    <a:solidFill>
                      <a:srgbClr val="92D050"/>
                    </a:solidFill>
                  </a:tcPr>
                </a:tc>
                <a:tc>
                  <a:txBody>
                    <a:bodyPr/>
                    <a:lstStyle/>
                    <a:p>
                      <a:pPr algn="ctr"/>
                      <a:r>
                        <a:rPr lang="en-US" sz="1200" dirty="0">
                          <a:solidFill>
                            <a:schemeClr val="bg1"/>
                          </a:solidFill>
                          <a:latin typeface="Times New Roman" pitchFamily="18" charset="0"/>
                          <a:cs typeface="Times New Roman" pitchFamily="18" charset="0"/>
                        </a:rPr>
                        <a:t>Phân</a:t>
                      </a:r>
                      <a:r>
                        <a:rPr lang="en-US" sz="1200" baseline="0" dirty="0">
                          <a:solidFill>
                            <a:schemeClr val="bg1"/>
                          </a:solidFill>
                          <a:latin typeface="Times New Roman" pitchFamily="18" charset="0"/>
                          <a:cs typeface="Times New Roman" pitchFamily="18" charset="0"/>
                        </a:rPr>
                        <a:t> loại điểm rèn luyện</a:t>
                      </a:r>
                      <a:endParaRPr lang="en-US" sz="1200" dirty="0">
                        <a:solidFill>
                          <a:schemeClr val="bg1"/>
                        </a:solidFill>
                        <a:latin typeface="Times New Roman" pitchFamily="18" charset="0"/>
                        <a:cs typeface="Times New Roman" pitchFamily="18" charset="0"/>
                      </a:endParaRPr>
                    </a:p>
                  </a:txBody>
                  <a:tcPr>
                    <a:solidFill>
                      <a:srgbClr val="92D050"/>
                    </a:solidFill>
                  </a:tcPr>
                </a:tc>
                <a:tc>
                  <a:txBody>
                    <a:bodyPr/>
                    <a:lstStyle/>
                    <a:p>
                      <a:pPr algn="ctr"/>
                      <a:r>
                        <a:rPr lang="en-US" sz="1200" dirty="0">
                          <a:solidFill>
                            <a:schemeClr val="bg1"/>
                          </a:solidFill>
                          <a:latin typeface="Times New Roman" pitchFamily="18" charset="0"/>
                          <a:cs typeface="Times New Roman" pitchFamily="18" charset="0"/>
                        </a:rPr>
                        <a:t>Ghi chú</a:t>
                      </a:r>
                    </a:p>
                  </a:txBody>
                  <a:tcPr>
                    <a:solidFill>
                      <a:srgbClr val="92D050"/>
                    </a:solidFill>
                  </a:tcPr>
                </a:tc>
                <a:extLst>
                  <a:ext uri="{0D108BD9-81ED-4DB2-BD59-A6C34878D82A}">
                    <a16:rowId xmlns:a16="http://schemas.microsoft.com/office/drawing/2014/main" val="10000"/>
                  </a:ext>
                </a:extLst>
              </a:tr>
              <a:tr h="266700">
                <a:tc>
                  <a:txBody>
                    <a:bodyPr/>
                    <a:lstStyle/>
                    <a:p>
                      <a:pPr algn="ctr"/>
                      <a:r>
                        <a:rPr lang="en-US" sz="1200" dirty="0">
                          <a:solidFill>
                            <a:schemeClr val="bg1"/>
                          </a:solidFill>
                          <a:latin typeface="Times New Roman" pitchFamily="18" charset="0"/>
                          <a:cs typeface="Times New Roman" pitchFamily="18" charset="0"/>
                        </a:rPr>
                        <a:t>I</a:t>
                      </a:r>
                    </a:p>
                  </a:txBody>
                  <a:tcPr>
                    <a:solidFill>
                      <a:srgbClr val="92D050"/>
                    </a:solidFill>
                  </a:tcPr>
                </a:tc>
                <a:tc>
                  <a:txBody>
                    <a:bodyPr/>
                    <a:lstStyle/>
                    <a:p>
                      <a:r>
                        <a:rPr lang="en-US" sz="1200" dirty="0">
                          <a:solidFill>
                            <a:schemeClr val="bg1"/>
                          </a:solidFill>
                          <a:latin typeface="Times New Roman" pitchFamily="18" charset="0"/>
                          <a:cs typeface="Times New Roman" pitchFamily="18" charset="0"/>
                        </a:rPr>
                        <a:t>Hệ</a:t>
                      </a:r>
                      <a:r>
                        <a:rPr lang="en-US" sz="1200" baseline="0" dirty="0">
                          <a:solidFill>
                            <a:schemeClr val="bg1"/>
                          </a:solidFill>
                          <a:latin typeface="Times New Roman" pitchFamily="18" charset="0"/>
                          <a:cs typeface="Times New Roman" pitchFamily="18" charset="0"/>
                        </a:rPr>
                        <a:t> Đại học</a:t>
                      </a:r>
                      <a:endParaRPr lang="en-US" sz="1200" dirty="0">
                        <a:solidFill>
                          <a:schemeClr val="bg1"/>
                        </a:solidFill>
                        <a:latin typeface="Times New Roman" pitchFamily="18" charset="0"/>
                        <a:cs typeface="Times New Roman" pitchFamily="18" charset="0"/>
                      </a:endParaRPr>
                    </a:p>
                  </a:txBody>
                  <a:tcPr>
                    <a:solidFill>
                      <a:srgbClr val="92D050"/>
                    </a:solidFill>
                  </a:tcPr>
                </a:tc>
                <a:tc>
                  <a:txBody>
                    <a:bodyPr/>
                    <a:lstStyle/>
                    <a:p>
                      <a:endParaRPr lang="en-US" sz="1200" dirty="0">
                        <a:solidFill>
                          <a:schemeClr val="bg1"/>
                        </a:solidFill>
                        <a:latin typeface="Times New Roman" pitchFamily="18" charset="0"/>
                        <a:cs typeface="Times New Roman" pitchFamily="18" charset="0"/>
                      </a:endParaRPr>
                    </a:p>
                  </a:txBody>
                  <a:tcPr>
                    <a:solidFill>
                      <a:srgbClr val="92D050"/>
                    </a:solidFill>
                  </a:tcPr>
                </a:tc>
                <a:tc>
                  <a:txBody>
                    <a:bodyPr/>
                    <a:lstStyle/>
                    <a:p>
                      <a:endParaRPr lang="en-US" sz="1200" dirty="0">
                        <a:solidFill>
                          <a:schemeClr val="bg1"/>
                        </a:solidFill>
                        <a:latin typeface="Times New Roman" pitchFamily="18" charset="0"/>
                        <a:cs typeface="Times New Roman" pitchFamily="18" charset="0"/>
                      </a:endParaRPr>
                    </a:p>
                  </a:txBody>
                  <a:tcPr>
                    <a:solidFill>
                      <a:srgbClr val="92D050"/>
                    </a:solidFill>
                  </a:tcPr>
                </a:tc>
                <a:extLst>
                  <a:ext uri="{0D108BD9-81ED-4DB2-BD59-A6C34878D82A}">
                    <a16:rowId xmlns:a16="http://schemas.microsoft.com/office/drawing/2014/main" val="10001"/>
                  </a:ext>
                </a:extLst>
              </a:tr>
              <a:tr h="266700">
                <a:tc>
                  <a:txBody>
                    <a:bodyPr/>
                    <a:lstStyle/>
                    <a:p>
                      <a:pPr algn="ctr"/>
                      <a:r>
                        <a:rPr lang="en-US" sz="1200" dirty="0">
                          <a:solidFill>
                            <a:schemeClr val="bg1"/>
                          </a:solidFill>
                          <a:latin typeface="Times New Roman" pitchFamily="18" charset="0"/>
                          <a:cs typeface="Times New Roman" pitchFamily="18" charset="0"/>
                        </a:rPr>
                        <a:t>1</a:t>
                      </a:r>
                    </a:p>
                  </a:txBody>
                  <a:tcPr>
                    <a:solidFill>
                      <a:srgbClr val="92D050"/>
                    </a:solidFill>
                  </a:tcPr>
                </a:tc>
                <a:tc>
                  <a:txBody>
                    <a:bodyPr/>
                    <a:lstStyle/>
                    <a:p>
                      <a:r>
                        <a:rPr lang="vi-VN" sz="1200" dirty="0">
                          <a:solidFill>
                            <a:schemeClr val="bg1"/>
                          </a:solidFill>
                          <a:latin typeface="Times New Roman" pitchFamily="18" charset="0"/>
                          <a:cs typeface="Times New Roman" pitchFamily="18" charset="0"/>
                        </a:rPr>
                        <a:t>Từ 90 đến 100 điểm </a:t>
                      </a:r>
                      <a:endParaRPr lang="en-US" sz="1200" dirty="0">
                        <a:solidFill>
                          <a:schemeClr val="bg1"/>
                        </a:solidFill>
                        <a:latin typeface="Times New Roman" pitchFamily="18" charset="0"/>
                        <a:cs typeface="Times New Roman" pitchFamily="18" charset="0"/>
                      </a:endParaRPr>
                    </a:p>
                  </a:txBody>
                  <a:tcPr>
                    <a:solidFill>
                      <a:srgbClr val="92D050"/>
                    </a:solidFill>
                  </a:tcPr>
                </a:tc>
                <a:tc>
                  <a:txBody>
                    <a:bodyPr/>
                    <a:lstStyle/>
                    <a:p>
                      <a:r>
                        <a:rPr lang="en-US" sz="1200" dirty="0">
                          <a:solidFill>
                            <a:schemeClr val="bg1"/>
                          </a:solidFill>
                          <a:latin typeface="Times New Roman" pitchFamily="18" charset="0"/>
                          <a:cs typeface="Times New Roman" pitchFamily="18" charset="0"/>
                        </a:rPr>
                        <a:t>Đạt loại Xuất sắc</a:t>
                      </a:r>
                    </a:p>
                  </a:txBody>
                  <a:tcPr>
                    <a:solidFill>
                      <a:srgbClr val="92D050"/>
                    </a:solidFill>
                  </a:tcPr>
                </a:tc>
                <a:tc>
                  <a:txBody>
                    <a:bodyPr/>
                    <a:lstStyle/>
                    <a:p>
                      <a:endParaRPr lang="en-US" sz="1200" dirty="0">
                        <a:solidFill>
                          <a:schemeClr val="bg1"/>
                        </a:solidFill>
                        <a:latin typeface="Times New Roman" pitchFamily="18" charset="0"/>
                        <a:cs typeface="Times New Roman" pitchFamily="18" charset="0"/>
                      </a:endParaRPr>
                    </a:p>
                  </a:txBody>
                  <a:tcPr>
                    <a:solidFill>
                      <a:srgbClr val="92D050"/>
                    </a:solidFill>
                  </a:tcPr>
                </a:tc>
                <a:extLst>
                  <a:ext uri="{0D108BD9-81ED-4DB2-BD59-A6C34878D82A}">
                    <a16:rowId xmlns:a16="http://schemas.microsoft.com/office/drawing/2014/main" val="10002"/>
                  </a:ext>
                </a:extLst>
              </a:tr>
              <a:tr h="266700">
                <a:tc>
                  <a:txBody>
                    <a:bodyPr/>
                    <a:lstStyle/>
                    <a:p>
                      <a:pPr algn="ctr"/>
                      <a:r>
                        <a:rPr lang="en-US" sz="1200" dirty="0">
                          <a:solidFill>
                            <a:schemeClr val="bg1"/>
                          </a:solidFill>
                          <a:latin typeface="Times New Roman" pitchFamily="18" charset="0"/>
                          <a:cs typeface="Times New Roman" pitchFamily="18" charset="0"/>
                        </a:rPr>
                        <a:t>2</a:t>
                      </a:r>
                    </a:p>
                  </a:txBody>
                  <a:tcPr>
                    <a:solidFill>
                      <a:srgbClr val="92D050"/>
                    </a:solidFill>
                  </a:tcPr>
                </a:tc>
                <a:tc>
                  <a:txBody>
                    <a:bodyPr/>
                    <a:lstStyle/>
                    <a:p>
                      <a:r>
                        <a:rPr lang="vi-VN" sz="1200" dirty="0">
                          <a:solidFill>
                            <a:schemeClr val="bg1"/>
                          </a:solidFill>
                          <a:latin typeface="Times New Roman" pitchFamily="18" charset="0"/>
                          <a:cs typeface="Times New Roman" pitchFamily="18" charset="0"/>
                        </a:rPr>
                        <a:t>Từ 80 đến dưới 90 điểm</a:t>
                      </a:r>
                      <a:endParaRPr lang="en-US" sz="1200" dirty="0">
                        <a:solidFill>
                          <a:schemeClr val="bg1"/>
                        </a:solidFill>
                        <a:latin typeface="Times New Roman" pitchFamily="18" charset="0"/>
                        <a:cs typeface="Times New Roman" pitchFamily="18" charset="0"/>
                      </a:endParaRPr>
                    </a:p>
                  </a:txBody>
                  <a:tcPr>
                    <a:solidFill>
                      <a:srgbClr val="92D050"/>
                    </a:solidFill>
                  </a:tcPr>
                </a:tc>
                <a:tc>
                  <a:txBody>
                    <a:bodyPr/>
                    <a:lstStyle/>
                    <a:p>
                      <a:r>
                        <a:rPr lang="en-US" sz="1200" dirty="0">
                          <a:solidFill>
                            <a:schemeClr val="bg1"/>
                          </a:solidFill>
                          <a:latin typeface="Times New Roman" pitchFamily="18" charset="0"/>
                          <a:cs typeface="Times New Roman" pitchFamily="18" charset="0"/>
                        </a:rPr>
                        <a:t>Đạt loại Tốt</a:t>
                      </a:r>
                    </a:p>
                  </a:txBody>
                  <a:tcPr>
                    <a:solidFill>
                      <a:srgbClr val="92D050"/>
                    </a:solidFill>
                  </a:tcPr>
                </a:tc>
                <a:tc>
                  <a:txBody>
                    <a:bodyPr/>
                    <a:lstStyle/>
                    <a:p>
                      <a:endParaRPr lang="en-US" sz="1200">
                        <a:solidFill>
                          <a:schemeClr val="bg1"/>
                        </a:solidFill>
                        <a:latin typeface="Times New Roman" pitchFamily="18" charset="0"/>
                        <a:cs typeface="Times New Roman" pitchFamily="18" charset="0"/>
                      </a:endParaRPr>
                    </a:p>
                  </a:txBody>
                  <a:tcPr>
                    <a:solidFill>
                      <a:srgbClr val="92D050"/>
                    </a:solidFill>
                  </a:tcPr>
                </a:tc>
                <a:extLst>
                  <a:ext uri="{0D108BD9-81ED-4DB2-BD59-A6C34878D82A}">
                    <a16:rowId xmlns:a16="http://schemas.microsoft.com/office/drawing/2014/main" val="10003"/>
                  </a:ext>
                </a:extLst>
              </a:tr>
              <a:tr h="266700">
                <a:tc>
                  <a:txBody>
                    <a:bodyPr/>
                    <a:lstStyle/>
                    <a:p>
                      <a:pPr algn="ctr"/>
                      <a:r>
                        <a:rPr lang="en-US" sz="1200" dirty="0">
                          <a:solidFill>
                            <a:schemeClr val="bg1"/>
                          </a:solidFill>
                          <a:latin typeface="Times New Roman" pitchFamily="18" charset="0"/>
                          <a:cs typeface="Times New Roman" pitchFamily="18" charset="0"/>
                        </a:rPr>
                        <a:t>3</a:t>
                      </a:r>
                    </a:p>
                  </a:txBody>
                  <a:tcPr>
                    <a:solidFill>
                      <a:srgbClr val="92D050"/>
                    </a:solidFill>
                  </a:tcPr>
                </a:tc>
                <a:tc>
                  <a:txBody>
                    <a:bodyPr/>
                    <a:lstStyle/>
                    <a:p>
                      <a:pPr marL="0" algn="l" defTabSz="914400" rtl="0" eaLnBrk="1" latinLnBrk="0" hangingPunct="1"/>
                      <a:r>
                        <a:rPr lang="vi-VN" sz="1200" kern="1200" dirty="0">
                          <a:solidFill>
                            <a:schemeClr val="bg1"/>
                          </a:solidFill>
                          <a:latin typeface="Times New Roman" pitchFamily="18" charset="0"/>
                          <a:ea typeface="+mn-ea"/>
                          <a:cs typeface="Times New Roman" pitchFamily="18" charset="0"/>
                        </a:rPr>
                        <a:t>Từ 65 đến dưới 80 điểm</a:t>
                      </a:r>
                      <a:endParaRPr lang="en-US" sz="1200" kern="1200" dirty="0">
                        <a:solidFill>
                          <a:schemeClr val="bg1"/>
                        </a:solidFill>
                        <a:latin typeface="Times New Roman" pitchFamily="18" charset="0"/>
                        <a:ea typeface="+mn-ea"/>
                        <a:cs typeface="Times New Roman" pitchFamily="18" charset="0"/>
                      </a:endParaRPr>
                    </a:p>
                  </a:txBody>
                  <a:tcPr>
                    <a:solidFill>
                      <a:srgbClr val="92D050"/>
                    </a:solidFill>
                  </a:tcPr>
                </a:tc>
                <a:tc>
                  <a:txBody>
                    <a:bodyPr/>
                    <a:lstStyle/>
                    <a:p>
                      <a:r>
                        <a:rPr lang="en-US" sz="1200" dirty="0">
                          <a:solidFill>
                            <a:schemeClr val="bg1"/>
                          </a:solidFill>
                          <a:latin typeface="Times New Roman" pitchFamily="18" charset="0"/>
                          <a:cs typeface="Times New Roman" pitchFamily="18" charset="0"/>
                        </a:rPr>
                        <a:t>Đạt loại Khá</a:t>
                      </a:r>
                    </a:p>
                  </a:txBody>
                  <a:tcPr>
                    <a:solidFill>
                      <a:srgbClr val="92D050"/>
                    </a:solidFill>
                  </a:tcPr>
                </a:tc>
                <a:tc>
                  <a:txBody>
                    <a:bodyPr/>
                    <a:lstStyle/>
                    <a:p>
                      <a:endParaRPr lang="en-US" sz="1200">
                        <a:solidFill>
                          <a:schemeClr val="bg1"/>
                        </a:solidFill>
                        <a:latin typeface="Times New Roman" pitchFamily="18" charset="0"/>
                        <a:cs typeface="Times New Roman" pitchFamily="18" charset="0"/>
                      </a:endParaRPr>
                    </a:p>
                  </a:txBody>
                  <a:tcPr>
                    <a:solidFill>
                      <a:srgbClr val="92D050"/>
                    </a:solidFill>
                  </a:tcPr>
                </a:tc>
                <a:extLst>
                  <a:ext uri="{0D108BD9-81ED-4DB2-BD59-A6C34878D82A}">
                    <a16:rowId xmlns:a16="http://schemas.microsoft.com/office/drawing/2014/main" val="10004"/>
                  </a:ext>
                </a:extLst>
              </a:tr>
              <a:tr h="266700">
                <a:tc>
                  <a:txBody>
                    <a:bodyPr/>
                    <a:lstStyle/>
                    <a:p>
                      <a:pPr algn="ctr"/>
                      <a:r>
                        <a:rPr lang="en-US" sz="1200" dirty="0">
                          <a:solidFill>
                            <a:schemeClr val="bg1"/>
                          </a:solidFill>
                          <a:latin typeface="Times New Roman" pitchFamily="18" charset="0"/>
                          <a:cs typeface="Times New Roman" pitchFamily="18" charset="0"/>
                        </a:rPr>
                        <a:t>4</a:t>
                      </a:r>
                    </a:p>
                  </a:txBody>
                  <a:tcPr>
                    <a:solidFill>
                      <a:srgbClr val="92D050"/>
                    </a:solidFill>
                  </a:tcPr>
                </a:tc>
                <a:tc>
                  <a:txBody>
                    <a:bodyPr/>
                    <a:lstStyle/>
                    <a:p>
                      <a:pPr marL="0" algn="l" defTabSz="914400" rtl="0" eaLnBrk="1" latinLnBrk="0" hangingPunct="1"/>
                      <a:r>
                        <a:rPr lang="vi-VN" sz="1200" kern="1200" dirty="0">
                          <a:solidFill>
                            <a:schemeClr val="bg1"/>
                          </a:solidFill>
                          <a:latin typeface="Times New Roman" pitchFamily="18" charset="0"/>
                          <a:ea typeface="+mn-ea"/>
                          <a:cs typeface="Times New Roman" pitchFamily="18" charset="0"/>
                        </a:rPr>
                        <a:t>Từ 50 đến dưới 65 điểm </a:t>
                      </a:r>
                      <a:endParaRPr lang="en-US" sz="1200" kern="1200" dirty="0">
                        <a:solidFill>
                          <a:schemeClr val="bg1"/>
                        </a:solidFill>
                        <a:latin typeface="Times New Roman" pitchFamily="18" charset="0"/>
                        <a:ea typeface="+mn-ea"/>
                        <a:cs typeface="Times New Roman" pitchFamily="18" charset="0"/>
                      </a:endParaRPr>
                    </a:p>
                  </a:txBody>
                  <a:tcPr>
                    <a:solidFill>
                      <a:srgbClr val="92D050"/>
                    </a:solidFill>
                  </a:tcPr>
                </a:tc>
                <a:tc>
                  <a:txBody>
                    <a:bodyPr/>
                    <a:lstStyle/>
                    <a:p>
                      <a:r>
                        <a:rPr lang="en-US" sz="1200" dirty="0">
                          <a:solidFill>
                            <a:schemeClr val="bg1"/>
                          </a:solidFill>
                          <a:latin typeface="Times New Roman" pitchFamily="18" charset="0"/>
                          <a:cs typeface="Times New Roman" pitchFamily="18" charset="0"/>
                        </a:rPr>
                        <a:t>Đạt loại Trung bình</a:t>
                      </a:r>
                    </a:p>
                  </a:txBody>
                  <a:tcPr>
                    <a:solidFill>
                      <a:srgbClr val="92D050"/>
                    </a:solidFill>
                  </a:tcPr>
                </a:tc>
                <a:tc>
                  <a:txBody>
                    <a:bodyPr/>
                    <a:lstStyle/>
                    <a:p>
                      <a:endParaRPr lang="en-US" sz="1200" dirty="0">
                        <a:solidFill>
                          <a:schemeClr val="bg1"/>
                        </a:solidFill>
                        <a:latin typeface="Times New Roman" pitchFamily="18" charset="0"/>
                        <a:cs typeface="Times New Roman" pitchFamily="18" charset="0"/>
                      </a:endParaRPr>
                    </a:p>
                  </a:txBody>
                  <a:tcPr>
                    <a:solidFill>
                      <a:srgbClr val="92D050"/>
                    </a:solidFill>
                  </a:tcPr>
                </a:tc>
                <a:extLst>
                  <a:ext uri="{0D108BD9-81ED-4DB2-BD59-A6C34878D82A}">
                    <a16:rowId xmlns:a16="http://schemas.microsoft.com/office/drawing/2014/main" val="10005"/>
                  </a:ext>
                </a:extLst>
              </a:tr>
              <a:tr h="266700">
                <a:tc>
                  <a:txBody>
                    <a:bodyPr/>
                    <a:lstStyle/>
                    <a:p>
                      <a:pPr algn="ctr"/>
                      <a:r>
                        <a:rPr lang="en-US" sz="1200" dirty="0">
                          <a:solidFill>
                            <a:schemeClr val="bg1"/>
                          </a:solidFill>
                          <a:latin typeface="Times New Roman" pitchFamily="18" charset="0"/>
                          <a:cs typeface="Times New Roman" pitchFamily="18" charset="0"/>
                        </a:rPr>
                        <a:t>5</a:t>
                      </a:r>
                    </a:p>
                  </a:txBody>
                  <a:tcPr>
                    <a:solidFill>
                      <a:srgbClr val="92D050"/>
                    </a:solidFill>
                  </a:tcPr>
                </a:tc>
                <a:tc>
                  <a:txBody>
                    <a:bodyPr/>
                    <a:lstStyle/>
                    <a:p>
                      <a:pPr marL="0" algn="l" defTabSz="914400" rtl="0" eaLnBrk="1" latinLnBrk="0" hangingPunct="1"/>
                      <a:r>
                        <a:rPr lang="vi-VN" sz="1200" kern="1200" dirty="0">
                          <a:solidFill>
                            <a:schemeClr val="bg1"/>
                          </a:solidFill>
                          <a:latin typeface="Times New Roman" pitchFamily="18" charset="0"/>
                          <a:ea typeface="+mn-ea"/>
                          <a:cs typeface="Times New Roman" pitchFamily="18" charset="0"/>
                        </a:rPr>
                        <a:t>Từ 35 đến dưới 50 điểm</a:t>
                      </a:r>
                      <a:endParaRPr lang="en-US" sz="1200" kern="1200" dirty="0">
                        <a:solidFill>
                          <a:schemeClr val="bg1"/>
                        </a:solidFill>
                        <a:latin typeface="Times New Roman" pitchFamily="18" charset="0"/>
                        <a:ea typeface="+mn-ea"/>
                        <a:cs typeface="Times New Roman" pitchFamily="18" charset="0"/>
                      </a:endParaRPr>
                    </a:p>
                  </a:txBody>
                  <a:tcPr>
                    <a:solidFill>
                      <a:srgbClr val="92D050"/>
                    </a:solidFill>
                  </a:tcPr>
                </a:tc>
                <a:tc>
                  <a:txBody>
                    <a:bodyPr/>
                    <a:lstStyle/>
                    <a:p>
                      <a:r>
                        <a:rPr lang="en-US" sz="1200" dirty="0">
                          <a:solidFill>
                            <a:schemeClr val="bg1"/>
                          </a:solidFill>
                          <a:latin typeface="Times New Roman" pitchFamily="18" charset="0"/>
                          <a:cs typeface="Times New Roman" pitchFamily="18" charset="0"/>
                        </a:rPr>
                        <a:t>Đạt loại Yếu</a:t>
                      </a:r>
                    </a:p>
                  </a:txBody>
                  <a:tcPr>
                    <a:solidFill>
                      <a:srgbClr val="92D050"/>
                    </a:solidFill>
                  </a:tcPr>
                </a:tc>
                <a:tc>
                  <a:txBody>
                    <a:bodyPr/>
                    <a:lstStyle/>
                    <a:p>
                      <a:endParaRPr lang="en-US" sz="1200" dirty="0">
                        <a:solidFill>
                          <a:schemeClr val="bg1"/>
                        </a:solidFill>
                        <a:latin typeface="Times New Roman" pitchFamily="18" charset="0"/>
                        <a:cs typeface="Times New Roman" pitchFamily="18" charset="0"/>
                      </a:endParaRPr>
                    </a:p>
                  </a:txBody>
                  <a:tcPr>
                    <a:solidFill>
                      <a:srgbClr val="92D050"/>
                    </a:solidFill>
                  </a:tcPr>
                </a:tc>
                <a:extLst>
                  <a:ext uri="{0D108BD9-81ED-4DB2-BD59-A6C34878D82A}">
                    <a16:rowId xmlns:a16="http://schemas.microsoft.com/office/drawing/2014/main" val="10006"/>
                  </a:ext>
                </a:extLst>
              </a:tr>
              <a:tr h="266700">
                <a:tc>
                  <a:txBody>
                    <a:bodyPr/>
                    <a:lstStyle/>
                    <a:p>
                      <a:pPr algn="ctr"/>
                      <a:r>
                        <a:rPr lang="en-US" sz="1200" dirty="0">
                          <a:solidFill>
                            <a:schemeClr val="bg1"/>
                          </a:solidFill>
                          <a:latin typeface="Times New Roman" pitchFamily="18" charset="0"/>
                          <a:cs typeface="Times New Roman" pitchFamily="18" charset="0"/>
                        </a:rPr>
                        <a:t>6</a:t>
                      </a:r>
                    </a:p>
                  </a:txBody>
                  <a:tcPr>
                    <a:solidFill>
                      <a:srgbClr val="92D050"/>
                    </a:solidFill>
                  </a:tcPr>
                </a:tc>
                <a:tc>
                  <a:txBody>
                    <a:bodyPr/>
                    <a:lstStyle/>
                    <a:p>
                      <a:pPr marL="0" algn="l" defTabSz="914400" rtl="0" eaLnBrk="1" latinLnBrk="0" hangingPunct="1"/>
                      <a:r>
                        <a:rPr lang="vi-VN" sz="1200" kern="1200" dirty="0">
                          <a:solidFill>
                            <a:schemeClr val="bg1"/>
                          </a:solidFill>
                          <a:latin typeface="Times New Roman" pitchFamily="18" charset="0"/>
                          <a:ea typeface="+mn-ea"/>
                          <a:cs typeface="Times New Roman" pitchFamily="18" charset="0"/>
                        </a:rPr>
                        <a:t>Dưới 35 điểm</a:t>
                      </a:r>
                      <a:endParaRPr lang="en-US" sz="1200" kern="1200" dirty="0">
                        <a:solidFill>
                          <a:schemeClr val="bg1"/>
                        </a:solidFill>
                        <a:latin typeface="Times New Roman" pitchFamily="18" charset="0"/>
                        <a:ea typeface="+mn-ea"/>
                        <a:cs typeface="Times New Roman" pitchFamily="18" charset="0"/>
                      </a:endParaRPr>
                    </a:p>
                  </a:txBody>
                  <a:tcPr>
                    <a:solidFill>
                      <a:srgbClr val="92D050"/>
                    </a:solidFill>
                  </a:tcPr>
                </a:tc>
                <a:tc>
                  <a:txBody>
                    <a:bodyPr/>
                    <a:lstStyle/>
                    <a:p>
                      <a:r>
                        <a:rPr lang="en-US" sz="1200" dirty="0">
                          <a:solidFill>
                            <a:schemeClr val="bg1"/>
                          </a:solidFill>
                          <a:latin typeface="Times New Roman" pitchFamily="18" charset="0"/>
                          <a:cs typeface="Times New Roman" pitchFamily="18" charset="0"/>
                        </a:rPr>
                        <a:t>Đạt loại Kém</a:t>
                      </a:r>
                    </a:p>
                  </a:txBody>
                  <a:tcPr>
                    <a:solidFill>
                      <a:srgbClr val="92D050"/>
                    </a:solidFill>
                  </a:tcPr>
                </a:tc>
                <a:tc>
                  <a:txBody>
                    <a:bodyPr/>
                    <a:lstStyle/>
                    <a:p>
                      <a:endParaRPr lang="en-US" sz="1200" dirty="0">
                        <a:solidFill>
                          <a:schemeClr val="bg1"/>
                        </a:solidFill>
                        <a:latin typeface="Times New Roman" pitchFamily="18" charset="0"/>
                        <a:cs typeface="Times New Roman" pitchFamily="18" charset="0"/>
                      </a:endParaRPr>
                    </a:p>
                  </a:txBody>
                  <a:tcPr>
                    <a:solidFill>
                      <a:srgbClr val="92D050"/>
                    </a:solidFill>
                  </a:tcPr>
                </a:tc>
                <a:extLst>
                  <a:ext uri="{0D108BD9-81ED-4DB2-BD59-A6C34878D82A}">
                    <a16:rowId xmlns:a16="http://schemas.microsoft.com/office/drawing/2014/main" val="10007"/>
                  </a:ext>
                </a:extLst>
              </a:tr>
            </a:tbl>
          </a:graphicData>
        </a:graphic>
      </p:graphicFrame>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1"/>
          <p:cNvSpPr txBox="1">
            <a:spLocks noChangeArrowheads="1"/>
          </p:cNvSpPr>
          <p:nvPr/>
        </p:nvSpPr>
        <p:spPr bwMode="auto">
          <a:xfrm>
            <a:off x="642938" y="321469"/>
            <a:ext cx="7129462" cy="407804"/>
          </a:xfrm>
          <a:prstGeom prst="rect">
            <a:avLst/>
          </a:prstGeom>
          <a:noFill/>
          <a:ln w="9525">
            <a:noFill/>
            <a:miter lim="800000"/>
            <a:headEnd/>
            <a:tailEnd/>
          </a:ln>
        </p:spPr>
        <p:txBody>
          <a:bodyPr lIns="68580" tIns="34290" rIns="68580" bIns="34290">
            <a:spAutoFit/>
          </a:bodyPr>
          <a:lstStyle/>
          <a:p>
            <a:pPr lvl="0">
              <a:lnSpc>
                <a:spcPct val="100000"/>
              </a:lnSpc>
            </a:pPr>
            <a:r>
              <a:rPr lang="en-US" sz="1100" b="1" dirty="0" err="1">
                <a:solidFill>
                  <a:srgbClr val="FF0000"/>
                </a:solidFill>
                <a:latin typeface="Times New Roman" pitchFamily="18" charset="0"/>
                <a:cs typeface="Times New Roman" pitchFamily="18" charset="0"/>
              </a:rPr>
              <a:t>Phần</a:t>
            </a:r>
            <a:r>
              <a:rPr lang="en-US" sz="1100" b="1" dirty="0">
                <a:solidFill>
                  <a:srgbClr val="FF0000"/>
                </a:solidFill>
                <a:latin typeface="Times New Roman" pitchFamily="18" charset="0"/>
                <a:cs typeface="Times New Roman" pitchFamily="18" charset="0"/>
              </a:rPr>
              <a:t> I: CÁC VĂN BẢN, QUY ĐỊNH SINH VIÊN CẦN TÌM HIỂU, NGHIÊN CỨU </a:t>
            </a:r>
            <a:r>
              <a:rPr lang="en-US" sz="1100" b="1" dirty="0">
                <a:solidFill>
                  <a:schemeClr val="bg1"/>
                </a:solidFill>
                <a:latin typeface="Times New Roman" pitchFamily="18" charset="0"/>
                <a:cs typeface="Times New Roman" pitchFamily="18" charset="0"/>
              </a:rPr>
              <a:t>ĐỂ THỰC HIỆN</a:t>
            </a:r>
          </a:p>
          <a:p>
            <a:pPr lvl="0">
              <a:lnSpc>
                <a:spcPct val="100000"/>
              </a:lnSpc>
            </a:pPr>
            <a:r>
              <a:rPr lang="en-US" sz="1100" b="1" dirty="0">
                <a:latin typeface="Times New Roman" pitchFamily="18" charset="0"/>
                <a:cs typeface="Times New Roman" pitchFamily="18" charset="0"/>
                <a:hlinkClick r:id="rId2"/>
              </a:rPr>
              <a:t>https://sinhvien.uneti.edu.vn/sinh-vien/dm-tin-tuc/quy-che-quy-dinh.html</a:t>
            </a:r>
            <a:endParaRPr lang="en-US" sz="1100" dirty="0">
              <a:latin typeface="Times New Roman" pitchFamily="18" charset="0"/>
              <a:cs typeface="Times New Roman" pitchFamily="18" charset="0"/>
            </a:endParaRPr>
          </a:p>
        </p:txBody>
      </p:sp>
      <p:graphicFrame>
        <p:nvGraphicFramePr>
          <p:cNvPr id="8" name="Diagram 7"/>
          <p:cNvGraphicFramePr/>
          <p:nvPr>
            <p:extLst>
              <p:ext uri="{D42A27DB-BD31-4B8C-83A1-F6EECF244321}">
                <p14:modId xmlns:p14="http://schemas.microsoft.com/office/powerpoint/2010/main" val="1899027301"/>
              </p:ext>
            </p:extLst>
          </p:nvPr>
        </p:nvGraphicFramePr>
        <p:xfrm>
          <a:off x="862783" y="983842"/>
          <a:ext cx="7864729" cy="19787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922442402"/>
              </p:ext>
            </p:extLst>
          </p:nvPr>
        </p:nvGraphicFramePr>
        <p:xfrm>
          <a:off x="862783" y="2598791"/>
          <a:ext cx="7864730" cy="1687850"/>
        </p:xfrm>
        <a:graphic>
          <a:graphicData uri="http://schemas.openxmlformats.org/drawingml/2006/table">
            <a:tbl>
              <a:tblPr firstRow="1" bandRow="1">
                <a:tableStyleId>{5C22544A-7EE6-4342-B048-85BDC9FD1C3A}</a:tableStyleId>
              </a:tblPr>
              <a:tblGrid>
                <a:gridCol w="583544">
                  <a:extLst>
                    <a:ext uri="{9D8B030D-6E8A-4147-A177-3AD203B41FA5}">
                      <a16:colId xmlns:a16="http://schemas.microsoft.com/office/drawing/2014/main" val="20000"/>
                    </a:ext>
                  </a:extLst>
                </a:gridCol>
                <a:gridCol w="2989495">
                  <a:extLst>
                    <a:ext uri="{9D8B030D-6E8A-4147-A177-3AD203B41FA5}">
                      <a16:colId xmlns:a16="http://schemas.microsoft.com/office/drawing/2014/main" val="20001"/>
                    </a:ext>
                  </a:extLst>
                </a:gridCol>
                <a:gridCol w="1495691">
                  <a:extLst>
                    <a:ext uri="{9D8B030D-6E8A-4147-A177-3AD203B41FA5}">
                      <a16:colId xmlns:a16="http://schemas.microsoft.com/office/drawing/2014/main" val="20002"/>
                    </a:ext>
                  </a:extLst>
                </a:gridCol>
                <a:gridCol w="1412597">
                  <a:extLst>
                    <a:ext uri="{9D8B030D-6E8A-4147-A177-3AD203B41FA5}">
                      <a16:colId xmlns:a16="http://schemas.microsoft.com/office/drawing/2014/main" val="20003"/>
                    </a:ext>
                  </a:extLst>
                </a:gridCol>
                <a:gridCol w="1383403">
                  <a:extLst>
                    <a:ext uri="{9D8B030D-6E8A-4147-A177-3AD203B41FA5}">
                      <a16:colId xmlns:a16="http://schemas.microsoft.com/office/drawing/2014/main" val="20004"/>
                    </a:ext>
                  </a:extLst>
                </a:gridCol>
              </a:tblGrid>
              <a:tr h="259788">
                <a:tc rowSpan="2">
                  <a:txBody>
                    <a:bodyPr/>
                    <a:lstStyle/>
                    <a:p>
                      <a:pPr algn="ctr"/>
                      <a:r>
                        <a:rPr lang="en-US" sz="1400" dirty="0" smtClean="0">
                          <a:latin typeface="Times New Roman" pitchFamily="18" charset="0"/>
                          <a:cs typeface="Times New Roman" pitchFamily="18" charset="0"/>
                        </a:rPr>
                        <a:t>TT</a:t>
                      </a:r>
                      <a:endParaRPr lang="en-US" sz="1400" dirty="0">
                        <a:latin typeface="Times New Roman" pitchFamily="18" charset="0"/>
                        <a:cs typeface="Times New Roman" pitchFamily="18" charset="0"/>
                      </a:endParaRPr>
                    </a:p>
                  </a:txBody>
                  <a:tcPr>
                    <a:solidFill>
                      <a:srgbClr val="FFC000"/>
                    </a:solidFill>
                  </a:tcPr>
                </a:tc>
                <a:tc rowSpan="2">
                  <a:txBody>
                    <a:bodyPr/>
                    <a:lstStyle/>
                    <a:p>
                      <a:pPr algn="ctr"/>
                      <a:r>
                        <a:rPr lang="en-US" sz="1400" dirty="0">
                          <a:latin typeface="Times New Roman" pitchFamily="18" charset="0"/>
                          <a:cs typeface="Times New Roman" pitchFamily="18" charset="0"/>
                        </a:rPr>
                        <a:t>Tiêu</a:t>
                      </a:r>
                      <a:r>
                        <a:rPr lang="en-US" sz="1400" baseline="0" dirty="0">
                          <a:latin typeface="Times New Roman" pitchFamily="18" charset="0"/>
                          <a:cs typeface="Times New Roman" pitchFamily="18" charset="0"/>
                        </a:rPr>
                        <a:t> chí</a:t>
                      </a:r>
                      <a:endParaRPr lang="en-US" sz="1400" dirty="0">
                        <a:latin typeface="Times New Roman" pitchFamily="18" charset="0"/>
                        <a:cs typeface="Times New Roman" pitchFamily="18" charset="0"/>
                      </a:endParaRPr>
                    </a:p>
                  </a:txBody>
                  <a:tcPr>
                    <a:solidFill>
                      <a:srgbClr val="FFC000"/>
                    </a:solidFill>
                  </a:tcPr>
                </a:tc>
                <a:tc gridSpan="3">
                  <a:txBody>
                    <a:bodyPr/>
                    <a:lstStyle/>
                    <a:p>
                      <a:pPr algn="ctr"/>
                      <a:r>
                        <a:rPr lang="en-US" sz="1400" dirty="0">
                          <a:latin typeface="Times New Roman" pitchFamily="18" charset="0"/>
                          <a:cs typeface="Times New Roman" pitchFamily="18" charset="0"/>
                        </a:rPr>
                        <a:t>Xếp loại học bổng</a:t>
                      </a:r>
                    </a:p>
                  </a:txBody>
                  <a:tcPr>
                    <a:solidFill>
                      <a:srgbClr val="FFC000"/>
                    </a:solidFill>
                  </a:tcPr>
                </a:tc>
                <a:tc hMerge="1">
                  <a:txBody>
                    <a:bodyPr/>
                    <a:lstStyle/>
                    <a:p>
                      <a:endParaRPr lang="en-US" sz="1050" dirty="0">
                        <a:latin typeface="Times New Roman" pitchFamily="18" charset="0"/>
                        <a:cs typeface="Times New Roman" pitchFamily="18" charset="0"/>
                      </a:endParaRPr>
                    </a:p>
                  </a:txBody>
                  <a:tcPr/>
                </a:tc>
                <a:tc hMerge="1">
                  <a:txBody>
                    <a:bodyPr/>
                    <a:lstStyle/>
                    <a:p>
                      <a:endParaRPr lang="en-US" sz="1050" dirty="0">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232039">
                <a:tc vMerge="1">
                  <a:txBody>
                    <a:bodyPr/>
                    <a:lstStyle/>
                    <a:p>
                      <a:endParaRPr lang="en-US" sz="1050" dirty="0">
                        <a:latin typeface="Times New Roman" pitchFamily="18" charset="0"/>
                        <a:cs typeface="Times New Roman" pitchFamily="18" charset="0"/>
                      </a:endParaRPr>
                    </a:p>
                  </a:txBody>
                  <a:tcPr/>
                </a:tc>
                <a:tc vMerge="1">
                  <a:txBody>
                    <a:bodyPr/>
                    <a:lstStyle/>
                    <a:p>
                      <a:endParaRPr lang="en-US" sz="1050" dirty="0">
                        <a:latin typeface="Times New Roman" pitchFamily="18" charset="0"/>
                        <a:cs typeface="Times New Roman" pitchFamily="18" charset="0"/>
                      </a:endParaRPr>
                    </a:p>
                  </a:txBody>
                  <a:tcPr/>
                </a:tc>
                <a:tc>
                  <a:txBody>
                    <a:bodyPr/>
                    <a:lstStyle/>
                    <a:p>
                      <a:pPr algn="ctr"/>
                      <a:r>
                        <a:rPr lang="en-US" sz="1400" dirty="0">
                          <a:latin typeface="Times New Roman" pitchFamily="18" charset="0"/>
                          <a:cs typeface="Times New Roman" pitchFamily="18" charset="0"/>
                        </a:rPr>
                        <a:t>Xuất sắc</a:t>
                      </a:r>
                    </a:p>
                  </a:txBody>
                  <a:tcPr>
                    <a:solidFill>
                      <a:srgbClr val="FFC000"/>
                    </a:solidFill>
                  </a:tcPr>
                </a:tc>
                <a:tc>
                  <a:txBody>
                    <a:bodyPr/>
                    <a:lstStyle/>
                    <a:p>
                      <a:pPr algn="ctr"/>
                      <a:r>
                        <a:rPr lang="en-US" sz="1400" dirty="0">
                          <a:latin typeface="Times New Roman" pitchFamily="18" charset="0"/>
                          <a:cs typeface="Times New Roman" pitchFamily="18" charset="0"/>
                        </a:rPr>
                        <a:t>Giỏi </a:t>
                      </a:r>
                    </a:p>
                  </a:txBody>
                  <a:tcPr>
                    <a:solidFill>
                      <a:srgbClr val="FFC0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err="1">
                          <a:latin typeface="Times New Roman" pitchFamily="18" charset="0"/>
                          <a:cs typeface="Times New Roman" pitchFamily="18" charset="0"/>
                        </a:rPr>
                        <a:t>Khá</a:t>
                      </a:r>
                      <a:r>
                        <a:rPr lang="en-US" sz="1400" dirty="0">
                          <a:latin typeface="Times New Roman" pitchFamily="18" charset="0"/>
                          <a:cs typeface="Times New Roman" pitchFamily="18" charset="0"/>
                        </a:rPr>
                        <a:t> </a:t>
                      </a:r>
                    </a:p>
                  </a:txBody>
                  <a:tcPr>
                    <a:solidFill>
                      <a:srgbClr val="FFC000"/>
                    </a:solidFill>
                  </a:tcPr>
                </a:tc>
                <a:extLst>
                  <a:ext uri="{0D108BD9-81ED-4DB2-BD59-A6C34878D82A}">
                    <a16:rowId xmlns:a16="http://schemas.microsoft.com/office/drawing/2014/main" val="10001"/>
                  </a:ext>
                </a:extLst>
              </a:tr>
              <a:tr h="499741">
                <a:tc>
                  <a:txBody>
                    <a:bodyPr/>
                    <a:lstStyle/>
                    <a:p>
                      <a:pPr algn="ctr"/>
                      <a:r>
                        <a:rPr lang="en-US" sz="1400" dirty="0">
                          <a:latin typeface="Times New Roman" pitchFamily="18" charset="0"/>
                          <a:cs typeface="Times New Roman" pitchFamily="18" charset="0"/>
                        </a:rPr>
                        <a:t>1</a:t>
                      </a:r>
                    </a:p>
                  </a:txBody>
                  <a:tcPr>
                    <a:solidFill>
                      <a:srgbClr val="FFC000"/>
                    </a:solidFill>
                  </a:tcPr>
                </a:tc>
                <a:tc>
                  <a:txBody>
                    <a:bodyPr/>
                    <a:lstStyle/>
                    <a:p>
                      <a:r>
                        <a:rPr lang="vi-VN" sz="1400" dirty="0">
                          <a:latin typeface="Times New Roman" pitchFamily="18" charset="0"/>
                          <a:cs typeface="Times New Roman" pitchFamily="18" charset="0"/>
                        </a:rPr>
                        <a:t>Điểm TBC học tập thang điểm 10 để xét cấp HB cho sinh viên) </a:t>
                      </a:r>
                      <a:endParaRPr lang="en-US" sz="1400" dirty="0">
                        <a:latin typeface="Times New Roman" pitchFamily="18" charset="0"/>
                        <a:cs typeface="Times New Roman" pitchFamily="18" charset="0"/>
                      </a:endParaRPr>
                    </a:p>
                  </a:txBody>
                  <a:tcPr>
                    <a:solidFill>
                      <a:srgbClr val="FFC000"/>
                    </a:solidFill>
                  </a:tcPr>
                </a:tc>
                <a:tc>
                  <a:txBody>
                    <a:bodyPr/>
                    <a:lstStyle/>
                    <a:p>
                      <a:r>
                        <a:rPr lang="vi-VN" sz="1400" dirty="0">
                          <a:latin typeface="Times New Roman" panose="02020603050405020304" pitchFamily="18" charset="0"/>
                          <a:cs typeface="Times New Roman" panose="02020603050405020304" pitchFamily="18" charset="0"/>
                        </a:rPr>
                        <a:t>Đạt điểm từ </a:t>
                      </a:r>
                      <a:r>
                        <a:rPr lang="en-US" sz="1400" dirty="0">
                          <a:latin typeface="Times New Roman" panose="02020603050405020304" pitchFamily="18" charset="0"/>
                          <a:cs typeface="Times New Roman" panose="02020603050405020304" pitchFamily="18" charset="0"/>
                        </a:rPr>
                        <a:t>9.0</a:t>
                      </a:r>
                      <a:r>
                        <a:rPr lang="vi-VN" sz="1400" dirty="0">
                          <a:latin typeface="Times New Roman" panose="02020603050405020304" pitchFamily="18" charset="0"/>
                          <a:cs typeface="Times New Roman" panose="02020603050405020304" pitchFamily="18" charset="0"/>
                        </a:rPr>
                        <a:t> đến </a:t>
                      </a:r>
                      <a:r>
                        <a:rPr lang="en-US" sz="1400" dirty="0">
                          <a:latin typeface="Times New Roman" pitchFamily="18" charset="0"/>
                          <a:cs typeface="Times New Roman" pitchFamily="18" charset="0"/>
                        </a:rPr>
                        <a:t>10</a:t>
                      </a:r>
                    </a:p>
                  </a:txBody>
                  <a:tcPr>
                    <a:solidFill>
                      <a:srgbClr val="FFC000"/>
                    </a:solidFill>
                  </a:tcPr>
                </a:tc>
                <a:tc>
                  <a:txBody>
                    <a:bodyPr/>
                    <a:lstStyle/>
                    <a:p>
                      <a:r>
                        <a:rPr lang="vi-VN" sz="1400" dirty="0">
                          <a:latin typeface="Times New Roman" panose="02020603050405020304" pitchFamily="18" charset="0"/>
                          <a:cs typeface="Times New Roman" panose="02020603050405020304" pitchFamily="18" charset="0"/>
                        </a:rPr>
                        <a:t>Đạt điểm từ </a:t>
                      </a:r>
                      <a:r>
                        <a:rPr lang="en-US" sz="1400" dirty="0">
                          <a:latin typeface="Times New Roman" panose="02020603050405020304" pitchFamily="18" charset="0"/>
                          <a:cs typeface="Times New Roman" panose="02020603050405020304" pitchFamily="18" charset="0"/>
                        </a:rPr>
                        <a:t>8.0</a:t>
                      </a:r>
                      <a:r>
                        <a:rPr lang="vi-VN" sz="1400" dirty="0">
                          <a:latin typeface="Times New Roman" panose="02020603050405020304" pitchFamily="18" charset="0"/>
                          <a:cs typeface="Times New Roman" panose="02020603050405020304" pitchFamily="18" charset="0"/>
                        </a:rPr>
                        <a:t> đến</a:t>
                      </a:r>
                      <a:r>
                        <a:rPr lang="en-US" sz="1400" baseline="0" dirty="0">
                          <a:latin typeface="Times New Roman" panose="02020603050405020304" pitchFamily="18" charset="0"/>
                          <a:cs typeface="Times New Roman" panose="02020603050405020304" pitchFamily="18" charset="0"/>
                        </a:rPr>
                        <a:t> dưới 9.0</a:t>
                      </a:r>
                      <a:endParaRPr lang="en-US" sz="1400" dirty="0">
                        <a:latin typeface="Times New Roman" pitchFamily="18" charset="0"/>
                        <a:cs typeface="Times New Roman" pitchFamily="18" charset="0"/>
                      </a:endParaRPr>
                    </a:p>
                  </a:txBody>
                  <a:tcPr>
                    <a:solidFill>
                      <a:srgbClr val="FFC000"/>
                    </a:solidFill>
                  </a:tcPr>
                </a:tc>
                <a:tc>
                  <a:txBody>
                    <a:bodyPr/>
                    <a:lstStyle/>
                    <a:p>
                      <a:r>
                        <a:rPr lang="vi-VN" sz="1400" dirty="0">
                          <a:latin typeface="Times New Roman" panose="02020603050405020304" pitchFamily="18" charset="0"/>
                          <a:cs typeface="Times New Roman" panose="02020603050405020304" pitchFamily="18" charset="0"/>
                        </a:rPr>
                        <a:t>Đạt điểm từ </a:t>
                      </a:r>
                      <a:r>
                        <a:rPr lang="en-US" sz="1400" dirty="0">
                          <a:latin typeface="Times New Roman" panose="02020603050405020304" pitchFamily="18" charset="0"/>
                          <a:cs typeface="Times New Roman" panose="02020603050405020304" pitchFamily="18" charset="0"/>
                        </a:rPr>
                        <a:t>7.0</a:t>
                      </a:r>
                      <a:r>
                        <a:rPr lang="vi-VN" sz="1400" dirty="0">
                          <a:latin typeface="Times New Roman" panose="02020603050405020304" pitchFamily="18" charset="0"/>
                          <a:cs typeface="Times New Roman" panose="02020603050405020304" pitchFamily="18" charset="0"/>
                        </a:rPr>
                        <a:t> đến </a:t>
                      </a:r>
                      <a:r>
                        <a:rPr lang="en-US" sz="1400" dirty="0">
                          <a:latin typeface="Times New Roman" panose="02020603050405020304" pitchFamily="18" charset="0"/>
                          <a:cs typeface="Times New Roman" panose="02020603050405020304" pitchFamily="18" charset="0"/>
                        </a:rPr>
                        <a:t>dưới</a:t>
                      </a:r>
                      <a:r>
                        <a:rPr lang="en-US" sz="1400" baseline="0" dirty="0">
                          <a:latin typeface="Times New Roman" panose="02020603050405020304" pitchFamily="18" charset="0"/>
                          <a:cs typeface="Times New Roman" panose="02020603050405020304" pitchFamily="18" charset="0"/>
                        </a:rPr>
                        <a:t> 8.0</a:t>
                      </a:r>
                      <a:endParaRPr lang="en-US" sz="1400" dirty="0">
                        <a:latin typeface="Times New Roman" pitchFamily="18" charset="0"/>
                        <a:cs typeface="Times New Roman" pitchFamily="18" charset="0"/>
                      </a:endParaRPr>
                    </a:p>
                  </a:txBody>
                  <a:tcPr>
                    <a:solidFill>
                      <a:srgbClr val="FFC000"/>
                    </a:solidFill>
                  </a:tcPr>
                </a:tc>
                <a:extLst>
                  <a:ext uri="{0D108BD9-81ED-4DB2-BD59-A6C34878D82A}">
                    <a16:rowId xmlns:a16="http://schemas.microsoft.com/office/drawing/2014/main" val="10002"/>
                  </a:ext>
                </a:extLst>
              </a:tr>
              <a:tr h="560090">
                <a:tc>
                  <a:txBody>
                    <a:bodyPr/>
                    <a:lstStyle/>
                    <a:p>
                      <a:pPr algn="ctr"/>
                      <a:r>
                        <a:rPr lang="en-US" sz="1400" dirty="0">
                          <a:latin typeface="Times New Roman" pitchFamily="18" charset="0"/>
                          <a:cs typeface="Times New Roman" pitchFamily="18" charset="0"/>
                        </a:rPr>
                        <a:t>2</a:t>
                      </a:r>
                    </a:p>
                  </a:txBody>
                  <a:tcPr>
                    <a:solidFill>
                      <a:srgbClr val="FFC000"/>
                    </a:solidFill>
                  </a:tcPr>
                </a:tc>
                <a:tc>
                  <a:txBody>
                    <a:bodyPr/>
                    <a:lstStyle/>
                    <a:p>
                      <a:r>
                        <a:rPr lang="en-US" sz="1400" dirty="0">
                          <a:latin typeface="Times New Roman" pitchFamily="18" charset="0"/>
                          <a:cs typeface="Times New Roman" pitchFamily="18" charset="0"/>
                        </a:rPr>
                        <a:t>Điểm rèn luyện</a:t>
                      </a:r>
                    </a:p>
                  </a:txBody>
                  <a:tcPr>
                    <a:solidFill>
                      <a:srgbClr val="FFC000"/>
                    </a:solidFill>
                  </a:tcPr>
                </a:tc>
                <a:tc>
                  <a:txBody>
                    <a:bodyPr/>
                    <a:lstStyle/>
                    <a:p>
                      <a:r>
                        <a:rPr lang="vi-VN" sz="1400" dirty="0">
                          <a:latin typeface="Times New Roman" panose="02020603050405020304" pitchFamily="18" charset="0"/>
                          <a:cs typeface="Times New Roman" panose="02020603050405020304" pitchFamily="18" charset="0"/>
                        </a:rPr>
                        <a:t>Đạt điểm RL loại Xuất sắc</a:t>
                      </a:r>
                      <a:endParaRPr lang="en-US" sz="1400" dirty="0">
                        <a:latin typeface="Times New Roman" pitchFamily="18" charset="0"/>
                        <a:cs typeface="Times New Roman" pitchFamily="18" charset="0"/>
                      </a:endParaRPr>
                    </a:p>
                  </a:txBody>
                  <a:tcPr>
                    <a:solidFill>
                      <a:srgbClr val="FFC000"/>
                    </a:solidFill>
                  </a:tcPr>
                </a:tc>
                <a:tc>
                  <a:txBody>
                    <a:bodyPr/>
                    <a:lstStyle/>
                    <a:p>
                      <a:r>
                        <a:rPr lang="vi-VN" sz="1400" dirty="0">
                          <a:latin typeface="Times New Roman" panose="02020603050405020304" pitchFamily="18" charset="0"/>
                          <a:cs typeface="Times New Roman" panose="02020603050405020304" pitchFamily="18" charset="0"/>
                        </a:rPr>
                        <a:t>Đạt điểm RL loại Tốt trở lên</a:t>
                      </a:r>
                      <a:endParaRPr lang="en-US" sz="1400" dirty="0">
                        <a:latin typeface="Times New Roman" pitchFamily="18" charset="0"/>
                        <a:cs typeface="Times New Roman" pitchFamily="18" charset="0"/>
                      </a:endParaRPr>
                    </a:p>
                  </a:txBody>
                  <a:tcPr>
                    <a:solidFill>
                      <a:srgbClr val="FFC000"/>
                    </a:solidFill>
                  </a:tcPr>
                </a:tc>
                <a:tc>
                  <a:txBody>
                    <a:bodyPr/>
                    <a:lstStyle/>
                    <a:p>
                      <a:r>
                        <a:rPr lang="vi-VN" sz="1400" dirty="0">
                          <a:latin typeface="Times New Roman" panose="02020603050405020304" pitchFamily="18" charset="0"/>
                          <a:cs typeface="Times New Roman" panose="02020603050405020304" pitchFamily="18" charset="0"/>
                        </a:rPr>
                        <a:t>Đạt điểm RL loại Khá trở lên</a:t>
                      </a:r>
                      <a:endParaRPr lang="en-US" sz="1400" dirty="0">
                        <a:latin typeface="Times New Roman" pitchFamily="18" charset="0"/>
                        <a:cs typeface="Times New Roman" pitchFamily="18" charset="0"/>
                      </a:endParaRPr>
                    </a:p>
                  </a:txBody>
                  <a:tcPr>
                    <a:solidFill>
                      <a:srgbClr val="FFC000"/>
                    </a:solidFill>
                  </a:tcPr>
                </a:tc>
                <a:extLst>
                  <a:ext uri="{0D108BD9-81ED-4DB2-BD59-A6C34878D82A}">
                    <a16:rowId xmlns:a16="http://schemas.microsoft.com/office/drawing/2014/main" val="10003"/>
                  </a:ext>
                </a:extLst>
              </a:tr>
            </a:tbl>
          </a:graphicData>
        </a:graphic>
      </p:graphicFrame>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1"/>
          <p:cNvSpPr txBox="1">
            <a:spLocks noChangeArrowheads="1"/>
          </p:cNvSpPr>
          <p:nvPr/>
        </p:nvSpPr>
        <p:spPr bwMode="auto">
          <a:xfrm>
            <a:off x="642938" y="321469"/>
            <a:ext cx="7129462" cy="407804"/>
          </a:xfrm>
          <a:prstGeom prst="rect">
            <a:avLst/>
          </a:prstGeom>
          <a:noFill/>
          <a:ln w="9525">
            <a:noFill/>
            <a:miter lim="800000"/>
            <a:headEnd/>
            <a:tailEnd/>
          </a:ln>
        </p:spPr>
        <p:txBody>
          <a:bodyPr lIns="68580" tIns="34290" rIns="68580" bIns="34290">
            <a:spAutoFit/>
          </a:bodyPr>
          <a:lstStyle/>
          <a:p>
            <a:pPr lvl="0">
              <a:lnSpc>
                <a:spcPct val="100000"/>
              </a:lnSpc>
            </a:pPr>
            <a:r>
              <a:rPr lang="en-US" sz="1100" b="1" dirty="0" err="1">
                <a:solidFill>
                  <a:srgbClr val="FF0000"/>
                </a:solidFill>
                <a:latin typeface="Times New Roman" pitchFamily="18" charset="0"/>
                <a:cs typeface="Times New Roman" pitchFamily="18" charset="0"/>
              </a:rPr>
              <a:t>Phần</a:t>
            </a:r>
            <a:r>
              <a:rPr lang="en-US" sz="1100" b="1" dirty="0">
                <a:solidFill>
                  <a:srgbClr val="FF0000"/>
                </a:solidFill>
                <a:latin typeface="Times New Roman" pitchFamily="18" charset="0"/>
                <a:cs typeface="Times New Roman" pitchFamily="18" charset="0"/>
              </a:rPr>
              <a:t> I: CÁC VĂN BẢN, QUY ĐỊNH SINH VIÊN CẦN TÌM HIỂU, NGHIÊN CỨU </a:t>
            </a:r>
            <a:r>
              <a:rPr lang="en-US" sz="1100" b="1" dirty="0">
                <a:solidFill>
                  <a:schemeClr val="bg1"/>
                </a:solidFill>
                <a:latin typeface="Times New Roman" pitchFamily="18" charset="0"/>
                <a:cs typeface="Times New Roman" pitchFamily="18" charset="0"/>
              </a:rPr>
              <a:t>ĐỂ THỰC HIỆN</a:t>
            </a:r>
          </a:p>
          <a:p>
            <a:pPr lvl="0">
              <a:lnSpc>
                <a:spcPct val="100000"/>
              </a:lnSpc>
            </a:pPr>
            <a:r>
              <a:rPr lang="en-US" sz="1100" b="1" dirty="0">
                <a:latin typeface="Times New Roman" pitchFamily="18" charset="0"/>
                <a:cs typeface="Times New Roman" pitchFamily="18" charset="0"/>
                <a:hlinkClick r:id="rId2"/>
              </a:rPr>
              <a:t>https://sinhvien.uneti.edu.vn/sinh-vien/dm-tin-tuc/quy-che-quy-dinh.html</a:t>
            </a:r>
            <a:endParaRPr lang="en-US" sz="1100" dirty="0">
              <a:latin typeface="Times New Roman" pitchFamily="18" charset="0"/>
              <a:cs typeface="Times New Roman" pitchFamily="18" charset="0"/>
            </a:endParaRPr>
          </a:p>
        </p:txBody>
      </p:sp>
      <p:graphicFrame>
        <p:nvGraphicFramePr>
          <p:cNvPr id="5" name="Diagram 4"/>
          <p:cNvGraphicFramePr/>
          <p:nvPr>
            <p:extLst>
              <p:ext uri="{D42A27DB-BD31-4B8C-83A1-F6EECF244321}">
                <p14:modId xmlns:p14="http://schemas.microsoft.com/office/powerpoint/2010/main" val="2619960394"/>
              </p:ext>
            </p:extLst>
          </p:nvPr>
        </p:nvGraphicFramePr>
        <p:xfrm>
          <a:off x="626806" y="895350"/>
          <a:ext cx="7919885" cy="3429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1"/>
          <p:cNvSpPr txBox="1">
            <a:spLocks noChangeArrowheads="1"/>
          </p:cNvSpPr>
          <p:nvPr/>
        </p:nvSpPr>
        <p:spPr bwMode="auto">
          <a:xfrm>
            <a:off x="642938" y="321469"/>
            <a:ext cx="7129462" cy="407804"/>
          </a:xfrm>
          <a:prstGeom prst="rect">
            <a:avLst/>
          </a:prstGeom>
          <a:noFill/>
          <a:ln w="9525">
            <a:noFill/>
            <a:miter lim="800000"/>
            <a:headEnd/>
            <a:tailEnd/>
          </a:ln>
        </p:spPr>
        <p:txBody>
          <a:bodyPr lIns="68580" tIns="34290" rIns="68580" bIns="34290">
            <a:spAutoFit/>
          </a:bodyPr>
          <a:lstStyle/>
          <a:p>
            <a:pPr lvl="0">
              <a:lnSpc>
                <a:spcPct val="100000"/>
              </a:lnSpc>
            </a:pPr>
            <a:r>
              <a:rPr lang="en-US" sz="1100" b="1" dirty="0" err="1">
                <a:solidFill>
                  <a:srgbClr val="FF0000"/>
                </a:solidFill>
                <a:latin typeface="Times New Roman" pitchFamily="18" charset="0"/>
                <a:cs typeface="Times New Roman" pitchFamily="18" charset="0"/>
              </a:rPr>
              <a:t>Phần</a:t>
            </a:r>
            <a:r>
              <a:rPr lang="en-US" sz="1100" b="1" dirty="0">
                <a:solidFill>
                  <a:srgbClr val="FF0000"/>
                </a:solidFill>
                <a:latin typeface="Times New Roman" pitchFamily="18" charset="0"/>
                <a:cs typeface="Times New Roman" pitchFamily="18" charset="0"/>
              </a:rPr>
              <a:t> I: CÁC VĂN BẢN, QUY ĐỊNH SINH VIÊN CẦN TÌM HIỂU, NGHIÊN CỨU </a:t>
            </a:r>
            <a:r>
              <a:rPr lang="en-US" sz="1100" b="1" dirty="0">
                <a:solidFill>
                  <a:schemeClr val="bg1"/>
                </a:solidFill>
                <a:latin typeface="Times New Roman" pitchFamily="18" charset="0"/>
                <a:cs typeface="Times New Roman" pitchFamily="18" charset="0"/>
              </a:rPr>
              <a:t>ĐỂ THỰC HIỆN</a:t>
            </a:r>
          </a:p>
          <a:p>
            <a:pPr lvl="0">
              <a:lnSpc>
                <a:spcPct val="100000"/>
              </a:lnSpc>
            </a:pPr>
            <a:r>
              <a:rPr lang="en-US" sz="1100" b="1" dirty="0">
                <a:latin typeface="Times New Roman" pitchFamily="18" charset="0"/>
                <a:cs typeface="Times New Roman" pitchFamily="18" charset="0"/>
                <a:hlinkClick r:id="rId2"/>
              </a:rPr>
              <a:t>https://sinhvien.uneti.edu.vn/sinh-vien/dm-tin-tuc/quy-che-quy-dinh.html</a:t>
            </a:r>
            <a:endParaRPr lang="en-US" sz="1100" dirty="0">
              <a:latin typeface="Times New Roman" pitchFamily="18" charset="0"/>
              <a:cs typeface="Times New Roman" pitchFamily="18" charset="0"/>
            </a:endParaRPr>
          </a:p>
        </p:txBody>
      </p:sp>
      <p:graphicFrame>
        <p:nvGraphicFramePr>
          <p:cNvPr id="4" name="Diagram 3"/>
          <p:cNvGraphicFramePr/>
          <p:nvPr>
            <p:extLst>
              <p:ext uri="{D42A27DB-BD31-4B8C-83A1-F6EECF244321}">
                <p14:modId xmlns:p14="http://schemas.microsoft.com/office/powerpoint/2010/main" val="1999387666"/>
              </p:ext>
            </p:extLst>
          </p:nvPr>
        </p:nvGraphicFramePr>
        <p:xfrm>
          <a:off x="762000" y="895350"/>
          <a:ext cx="7848600" cy="3429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1"/>
          <p:cNvSpPr txBox="1">
            <a:spLocks noChangeArrowheads="1"/>
          </p:cNvSpPr>
          <p:nvPr/>
        </p:nvSpPr>
        <p:spPr bwMode="auto">
          <a:xfrm>
            <a:off x="642938" y="321469"/>
            <a:ext cx="7129462" cy="407804"/>
          </a:xfrm>
          <a:prstGeom prst="rect">
            <a:avLst/>
          </a:prstGeom>
          <a:noFill/>
          <a:ln w="9525">
            <a:noFill/>
            <a:miter lim="800000"/>
            <a:headEnd/>
            <a:tailEnd/>
          </a:ln>
        </p:spPr>
        <p:txBody>
          <a:bodyPr lIns="68580" tIns="34290" rIns="68580" bIns="34290">
            <a:spAutoFit/>
          </a:bodyPr>
          <a:lstStyle/>
          <a:p>
            <a:pPr lvl="0">
              <a:lnSpc>
                <a:spcPct val="100000"/>
              </a:lnSpc>
            </a:pPr>
            <a:r>
              <a:rPr lang="en-US" sz="1100" b="1" dirty="0" err="1">
                <a:solidFill>
                  <a:srgbClr val="FF0000"/>
                </a:solidFill>
                <a:latin typeface="Times New Roman" pitchFamily="18" charset="0"/>
                <a:cs typeface="Times New Roman" pitchFamily="18" charset="0"/>
              </a:rPr>
              <a:t>Phần</a:t>
            </a:r>
            <a:r>
              <a:rPr lang="en-US" sz="1100" b="1" dirty="0">
                <a:solidFill>
                  <a:srgbClr val="FF0000"/>
                </a:solidFill>
                <a:latin typeface="Times New Roman" pitchFamily="18" charset="0"/>
                <a:cs typeface="Times New Roman" pitchFamily="18" charset="0"/>
              </a:rPr>
              <a:t> I: CÁC VĂN BẢN, QUY ĐỊNH SINH VIÊN CẦN TÌM HIỂU, NGHIÊN CỨU </a:t>
            </a:r>
            <a:r>
              <a:rPr lang="en-US" sz="1100" b="1" dirty="0">
                <a:solidFill>
                  <a:schemeClr val="bg1"/>
                </a:solidFill>
                <a:latin typeface="Times New Roman" pitchFamily="18" charset="0"/>
                <a:cs typeface="Times New Roman" pitchFamily="18" charset="0"/>
              </a:rPr>
              <a:t>ĐỂ THỰC HIỆN</a:t>
            </a:r>
          </a:p>
          <a:p>
            <a:pPr lvl="0">
              <a:lnSpc>
                <a:spcPct val="100000"/>
              </a:lnSpc>
            </a:pPr>
            <a:r>
              <a:rPr lang="en-US" sz="1100" b="1" dirty="0">
                <a:latin typeface="Times New Roman" pitchFamily="18" charset="0"/>
                <a:cs typeface="Times New Roman" pitchFamily="18" charset="0"/>
                <a:hlinkClick r:id="rId2"/>
              </a:rPr>
              <a:t>https://sinhvien.uneti.edu.vn/sinh-vien/dm-tin-tuc/quy-che-quy-dinh.html</a:t>
            </a:r>
            <a:endParaRPr lang="en-US" sz="1100" dirty="0">
              <a:latin typeface="Times New Roman" pitchFamily="18" charset="0"/>
              <a:cs typeface="Times New Roman" pitchFamily="18" charset="0"/>
            </a:endParaRPr>
          </a:p>
        </p:txBody>
      </p:sp>
      <p:graphicFrame>
        <p:nvGraphicFramePr>
          <p:cNvPr id="5" name="Diagram 4"/>
          <p:cNvGraphicFramePr/>
          <p:nvPr>
            <p:extLst>
              <p:ext uri="{D42A27DB-BD31-4B8C-83A1-F6EECF244321}">
                <p14:modId xmlns:p14="http://schemas.microsoft.com/office/powerpoint/2010/main" val="1369477326"/>
              </p:ext>
            </p:extLst>
          </p:nvPr>
        </p:nvGraphicFramePr>
        <p:xfrm>
          <a:off x="609600" y="804399"/>
          <a:ext cx="7848600" cy="36625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172864" y="1942900"/>
            <a:ext cx="5980536" cy="1131079"/>
          </a:xfrm>
          <a:prstGeom prst="rect">
            <a:avLst/>
          </a:prstGeom>
          <a:solidFill>
            <a:schemeClr val="accent4"/>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just" defTabSz="685800">
              <a:lnSpc>
                <a:spcPct val="150000"/>
              </a:lnSpc>
            </a:pPr>
            <a:r>
              <a:rPr lang="vi-VN" sz="1500" dirty="0" smtClean="0">
                <a:solidFill>
                  <a:prstClr val="white"/>
                </a:solidFill>
                <a:latin typeface="Times New Roman" panose="02020603050405020304" pitchFamily="18" charset="0"/>
                <a:cs typeface="Times New Roman" panose="02020603050405020304" pitchFamily="18" charset="0"/>
              </a:rPr>
              <a:t>Tăng </a:t>
            </a:r>
            <a:r>
              <a:rPr lang="vi-VN" sz="1500" dirty="0">
                <a:solidFill>
                  <a:prstClr val="white"/>
                </a:solidFill>
                <a:latin typeface="Times New Roman" panose="02020603050405020304" pitchFamily="18" charset="0"/>
                <a:cs typeface="Times New Roman" panose="02020603050405020304" pitchFamily="18" charset="0"/>
              </a:rPr>
              <a:t>cường công tác giáo dục chính trị tư tưởng, đạo đức, lối sống, kỹ năng sống; xây dựng văn hóa ứng xử, </a:t>
            </a:r>
            <a:r>
              <a:rPr lang="en-US" sz="1500" dirty="0" err="1">
                <a:solidFill>
                  <a:prstClr val="white"/>
                </a:solidFill>
                <a:latin typeface="Times New Roman" panose="02020603050405020304" pitchFamily="18" charset="0"/>
                <a:cs typeface="Times New Roman" panose="02020603050405020304" pitchFamily="18" charset="0"/>
              </a:rPr>
              <a:t>văn</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hóa</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học</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đường</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theo</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mô</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hình</a:t>
            </a:r>
            <a:r>
              <a:rPr lang="en-US" sz="1500" dirty="0">
                <a:solidFill>
                  <a:prstClr val="white"/>
                </a:solidFill>
                <a:latin typeface="Times New Roman" panose="02020603050405020304" pitchFamily="18" charset="0"/>
                <a:cs typeface="Times New Roman" panose="02020603050405020304" pitchFamily="18" charset="0"/>
              </a:rPr>
              <a:t> 5S</a:t>
            </a:r>
            <a:r>
              <a:rPr lang="vi-VN"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đối</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với</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sinh</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viên</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Nhà</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trường</a:t>
            </a:r>
            <a:r>
              <a:rPr lang="en-US" sz="1500" dirty="0">
                <a:solidFill>
                  <a:prstClr val="white"/>
                </a:solidFill>
                <a:latin typeface="Times New Roman" panose="02020603050405020304" pitchFamily="18" charset="0"/>
                <a:cs typeface="Times New Roman" panose="02020603050405020304" pitchFamily="18" charset="0"/>
              </a:rPr>
              <a:t>;</a:t>
            </a:r>
            <a:endParaRPr lang="en-US" sz="1500" dirty="0">
              <a:solidFill>
                <a:prstClr val="white"/>
              </a:solidFill>
              <a:latin typeface="Times New Roman" panose="02020603050405020304" pitchFamily="18" charset="0"/>
              <a:ea typeface="Times New Roman"/>
              <a:cs typeface="Times New Roman" panose="02020603050405020304" pitchFamily="18" charset="0"/>
            </a:endParaRPr>
          </a:p>
        </p:txBody>
      </p:sp>
      <p:sp>
        <p:nvSpPr>
          <p:cNvPr id="7" name="TextBox 6"/>
          <p:cNvSpPr txBox="1"/>
          <p:nvPr/>
        </p:nvSpPr>
        <p:spPr>
          <a:xfrm>
            <a:off x="2157691" y="782227"/>
            <a:ext cx="5995709" cy="1089594"/>
          </a:xfrm>
          <a:prstGeom prst="rect">
            <a:avLst/>
          </a:prstGeom>
          <a:solidFill>
            <a:schemeClr val="accent4"/>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just" defTabSz="685800">
              <a:lnSpc>
                <a:spcPct val="150000"/>
              </a:lnSpc>
            </a:pPr>
            <a:r>
              <a:rPr lang="en-US" sz="1500" dirty="0" err="1" smtClean="0">
                <a:solidFill>
                  <a:prstClr val="white"/>
                </a:solidFill>
                <a:latin typeface="Times New Roman" panose="02020603050405020304" pitchFamily="18" charset="0"/>
                <a:cs typeface="Times New Roman" panose="02020603050405020304" pitchFamily="18" charset="0"/>
              </a:rPr>
              <a:t>Xây</a:t>
            </a:r>
            <a:r>
              <a:rPr lang="en-US" sz="1500" dirty="0" smtClean="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dựng</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tác</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phong</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làm</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việc</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của</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cán</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bộ</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viên</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chức</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smtClean="0">
                <a:solidFill>
                  <a:prstClr val="white"/>
                </a:solidFill>
                <a:latin typeface="Times New Roman" panose="02020603050405020304" pitchFamily="18" charset="0"/>
                <a:cs typeface="Times New Roman" panose="02020603050405020304" pitchFamily="18" charset="0"/>
              </a:rPr>
              <a:t>CTSV </a:t>
            </a:r>
            <a:r>
              <a:rPr lang="en-US" sz="1500" dirty="0" err="1">
                <a:solidFill>
                  <a:prstClr val="white"/>
                </a:solidFill>
                <a:latin typeface="Times New Roman" panose="02020603050405020304" pitchFamily="18" charset="0"/>
                <a:cs typeface="Times New Roman" panose="02020603050405020304" pitchFamily="18" charset="0"/>
              </a:rPr>
              <a:t>với</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tôn</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chỉ</a:t>
            </a:r>
            <a:r>
              <a:rPr lang="en-US" sz="1500" dirty="0">
                <a:solidFill>
                  <a:prstClr val="white"/>
                </a:solidFill>
                <a:latin typeface="Times New Roman" panose="02020603050405020304" pitchFamily="18" charset="0"/>
                <a:cs typeface="Times New Roman" panose="02020603050405020304" pitchFamily="18" charset="0"/>
              </a:rPr>
              <a:t>: </a:t>
            </a:r>
            <a:r>
              <a:rPr lang="en-US" sz="1500" i="1" dirty="0">
                <a:solidFill>
                  <a:prstClr val="white"/>
                </a:solidFill>
                <a:latin typeface="Times New Roman" panose="02020603050405020304" pitchFamily="18" charset="0"/>
                <a:cs typeface="Times New Roman" panose="02020603050405020304" pitchFamily="18" charset="0"/>
              </a:rPr>
              <a:t>“</a:t>
            </a:r>
            <a:r>
              <a:rPr lang="en-US" sz="1500" i="1" dirty="0" err="1">
                <a:solidFill>
                  <a:prstClr val="white"/>
                </a:solidFill>
                <a:latin typeface="Times New Roman" panose="02020603050405020304" pitchFamily="18" charset="0"/>
                <a:cs typeface="Times New Roman" panose="02020603050405020304" pitchFamily="18" charset="0"/>
              </a:rPr>
              <a:t>Thân</a:t>
            </a:r>
            <a:r>
              <a:rPr lang="en-US" sz="1500" i="1" dirty="0">
                <a:solidFill>
                  <a:prstClr val="white"/>
                </a:solidFill>
                <a:latin typeface="Times New Roman" panose="02020603050405020304" pitchFamily="18" charset="0"/>
                <a:cs typeface="Times New Roman" panose="02020603050405020304" pitchFamily="18" charset="0"/>
              </a:rPr>
              <a:t> </a:t>
            </a:r>
            <a:r>
              <a:rPr lang="en-US" sz="1500" i="1" dirty="0" err="1">
                <a:solidFill>
                  <a:prstClr val="white"/>
                </a:solidFill>
                <a:latin typeface="Times New Roman" panose="02020603050405020304" pitchFamily="18" charset="0"/>
                <a:cs typeface="Times New Roman" panose="02020603050405020304" pitchFamily="18" charset="0"/>
              </a:rPr>
              <a:t>thiện</a:t>
            </a:r>
            <a:r>
              <a:rPr lang="en-US" sz="1500" i="1" dirty="0">
                <a:solidFill>
                  <a:prstClr val="white"/>
                </a:solidFill>
                <a:latin typeface="Times New Roman" panose="02020603050405020304" pitchFamily="18" charset="0"/>
                <a:cs typeface="Times New Roman" panose="02020603050405020304" pitchFamily="18" charset="0"/>
              </a:rPr>
              <a:t> - </a:t>
            </a:r>
            <a:r>
              <a:rPr lang="en-US" sz="1500" i="1" dirty="0" err="1">
                <a:solidFill>
                  <a:prstClr val="white"/>
                </a:solidFill>
                <a:latin typeface="Times New Roman" panose="02020603050405020304" pitchFamily="18" charset="0"/>
                <a:cs typeface="Times New Roman" panose="02020603050405020304" pitchFamily="18" charset="0"/>
              </a:rPr>
              <a:t>Chuyên</a:t>
            </a:r>
            <a:r>
              <a:rPr lang="en-US" sz="1500" i="1" dirty="0">
                <a:solidFill>
                  <a:prstClr val="white"/>
                </a:solidFill>
                <a:latin typeface="Times New Roman" panose="02020603050405020304" pitchFamily="18" charset="0"/>
                <a:cs typeface="Times New Roman" panose="02020603050405020304" pitchFamily="18" charset="0"/>
              </a:rPr>
              <a:t> </a:t>
            </a:r>
            <a:r>
              <a:rPr lang="en-US" sz="1500" i="1" dirty="0" err="1">
                <a:solidFill>
                  <a:prstClr val="white"/>
                </a:solidFill>
                <a:latin typeface="Times New Roman" panose="02020603050405020304" pitchFamily="18" charset="0"/>
                <a:cs typeface="Times New Roman" panose="02020603050405020304" pitchFamily="18" charset="0"/>
              </a:rPr>
              <a:t>nghiệp</a:t>
            </a:r>
            <a:r>
              <a:rPr lang="en-US" sz="1500" i="1" dirty="0">
                <a:solidFill>
                  <a:prstClr val="white"/>
                </a:solidFill>
                <a:latin typeface="Times New Roman" panose="02020603050405020304" pitchFamily="18" charset="0"/>
                <a:cs typeface="Times New Roman" panose="02020603050405020304" pitchFamily="18" charset="0"/>
              </a:rPr>
              <a:t> - </a:t>
            </a:r>
            <a:r>
              <a:rPr lang="en-US" sz="1500" i="1" dirty="0" err="1">
                <a:solidFill>
                  <a:prstClr val="white"/>
                </a:solidFill>
                <a:latin typeface="Times New Roman" panose="02020603050405020304" pitchFamily="18" charset="0"/>
                <a:cs typeface="Times New Roman" panose="02020603050405020304" pitchFamily="18" charset="0"/>
              </a:rPr>
              <a:t>Đồng</a:t>
            </a:r>
            <a:r>
              <a:rPr lang="en-US" sz="1500" i="1" dirty="0">
                <a:solidFill>
                  <a:prstClr val="white"/>
                </a:solidFill>
                <a:latin typeface="Times New Roman" panose="02020603050405020304" pitchFamily="18" charset="0"/>
                <a:cs typeface="Times New Roman" panose="02020603050405020304" pitchFamily="18" charset="0"/>
              </a:rPr>
              <a:t> </a:t>
            </a:r>
            <a:r>
              <a:rPr lang="en-US" sz="1500" i="1" dirty="0" err="1">
                <a:solidFill>
                  <a:prstClr val="white"/>
                </a:solidFill>
                <a:latin typeface="Times New Roman" panose="02020603050405020304" pitchFamily="18" charset="0"/>
                <a:cs typeface="Times New Roman" panose="02020603050405020304" pitchFamily="18" charset="0"/>
              </a:rPr>
              <a:t>hành</a:t>
            </a:r>
            <a:r>
              <a:rPr lang="en-US" sz="1500" i="1" dirty="0">
                <a:solidFill>
                  <a:prstClr val="white"/>
                </a:solidFill>
                <a:latin typeface="Times New Roman" panose="02020603050405020304" pitchFamily="18" charset="0"/>
                <a:cs typeface="Times New Roman" panose="02020603050405020304" pitchFamily="18" charset="0"/>
              </a:rPr>
              <a:t> </a:t>
            </a:r>
            <a:r>
              <a:rPr lang="en-US" sz="1500" i="1" dirty="0" err="1">
                <a:solidFill>
                  <a:prstClr val="white"/>
                </a:solidFill>
                <a:latin typeface="Times New Roman" panose="02020603050405020304" pitchFamily="18" charset="0"/>
                <a:cs typeface="Times New Roman" panose="02020603050405020304" pitchFamily="18" charset="0"/>
              </a:rPr>
              <a:t>và</a:t>
            </a:r>
            <a:r>
              <a:rPr lang="en-US" sz="1500" i="1" dirty="0">
                <a:solidFill>
                  <a:prstClr val="white"/>
                </a:solidFill>
                <a:latin typeface="Times New Roman" panose="02020603050405020304" pitchFamily="18" charset="0"/>
                <a:cs typeface="Times New Roman" panose="02020603050405020304" pitchFamily="18" charset="0"/>
              </a:rPr>
              <a:t> chia </a:t>
            </a:r>
            <a:r>
              <a:rPr lang="en-US" sz="1500" i="1" dirty="0" err="1">
                <a:solidFill>
                  <a:prstClr val="white"/>
                </a:solidFill>
                <a:latin typeface="Times New Roman" panose="02020603050405020304" pitchFamily="18" charset="0"/>
                <a:cs typeface="Times New Roman" panose="02020603050405020304" pitchFamily="18" charset="0"/>
              </a:rPr>
              <a:t>sẻ</a:t>
            </a:r>
            <a:r>
              <a:rPr lang="en-US" sz="1500" i="1"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hướng</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tới</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phục</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vụ</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người</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học</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được</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tốt</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hơn</a:t>
            </a:r>
            <a:r>
              <a:rPr lang="en-US" sz="1500" dirty="0">
                <a:solidFill>
                  <a:prstClr val="white"/>
                </a:solidFill>
                <a:latin typeface="Times New Roman" panose="02020603050405020304" pitchFamily="18" charset="0"/>
                <a:cs typeface="Times New Roman" panose="02020603050405020304" pitchFamily="18" charset="0"/>
              </a:rPr>
              <a:t>;</a:t>
            </a:r>
            <a:endParaRPr lang="en-US" sz="1500" dirty="0">
              <a:solidFill>
                <a:prstClr val="white"/>
              </a:solidFill>
              <a:latin typeface="Times New Roman" panose="02020603050405020304" pitchFamily="18" charset="0"/>
              <a:ea typeface="Times New Roman"/>
              <a:cs typeface="Times New Roman" panose="02020603050405020304" pitchFamily="18" charset="0"/>
            </a:endParaRPr>
          </a:p>
        </p:txBody>
      </p:sp>
      <p:sp>
        <p:nvSpPr>
          <p:cNvPr id="11" name="TextBox 10"/>
          <p:cNvSpPr txBox="1"/>
          <p:nvPr/>
        </p:nvSpPr>
        <p:spPr>
          <a:xfrm>
            <a:off x="2184744" y="3123619"/>
            <a:ext cx="5968655" cy="1477328"/>
          </a:xfrm>
          <a:prstGeom prst="rect">
            <a:avLst/>
          </a:prstGeom>
          <a:solidFill>
            <a:schemeClr val="accent4"/>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just" defTabSz="685800">
              <a:lnSpc>
                <a:spcPct val="150000"/>
              </a:lnSpc>
            </a:pPr>
            <a:r>
              <a:rPr lang="vi-VN" sz="1500" dirty="0" smtClean="0">
                <a:solidFill>
                  <a:prstClr val="white"/>
                </a:solidFill>
                <a:latin typeface="Times New Roman" panose="02020603050405020304" pitchFamily="18" charset="0"/>
                <a:cs typeface="Times New Roman" panose="02020603050405020304" pitchFamily="18" charset="0"/>
              </a:rPr>
              <a:t>Đẩy </a:t>
            </a:r>
            <a:r>
              <a:rPr lang="vi-VN" sz="1500" dirty="0">
                <a:solidFill>
                  <a:prstClr val="white"/>
                </a:solidFill>
                <a:latin typeface="Times New Roman" panose="02020603050405020304" pitchFamily="18" charset="0"/>
                <a:cs typeface="Times New Roman" panose="02020603050405020304" pitchFamily="18" charset="0"/>
              </a:rPr>
              <a:t>mạnh công tác truyền thông, </a:t>
            </a:r>
            <a:r>
              <a:rPr lang="en-US" sz="1500" dirty="0" err="1">
                <a:solidFill>
                  <a:prstClr val="white"/>
                </a:solidFill>
                <a:latin typeface="Times New Roman" panose="02020603050405020304" pitchFamily="18" charset="0"/>
                <a:cs typeface="Times New Roman" panose="02020603050405020304" pitchFamily="18" charset="0"/>
              </a:rPr>
              <a:t>biểu</a:t>
            </a:r>
            <a:r>
              <a:rPr lang="vi-VN" sz="1500" dirty="0">
                <a:solidFill>
                  <a:prstClr val="white"/>
                </a:solidFill>
                <a:latin typeface="Times New Roman" panose="02020603050405020304" pitchFamily="18" charset="0"/>
                <a:cs typeface="Times New Roman" panose="02020603050405020304" pitchFamily="18" charset="0"/>
              </a:rPr>
              <a:t> dương, vinh danh các gương</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mặt</a:t>
            </a:r>
            <a:r>
              <a:rPr lang="vi-VN"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sinh</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viên</a:t>
            </a:r>
            <a:r>
              <a:rPr lang="vi-VN" sz="1500" dirty="0">
                <a:solidFill>
                  <a:prstClr val="white"/>
                </a:solidFill>
                <a:latin typeface="Times New Roman" panose="02020603050405020304" pitchFamily="18" charset="0"/>
                <a:cs typeface="Times New Roman" panose="02020603050405020304" pitchFamily="18" charset="0"/>
              </a:rPr>
              <a:t> tiêu biểu trong học tập</a:t>
            </a:r>
            <a:r>
              <a:rPr lang="en-US" sz="1500" dirty="0">
                <a:solidFill>
                  <a:prstClr val="white"/>
                </a:solidFill>
                <a:latin typeface="Times New Roman" panose="02020603050405020304" pitchFamily="18" charset="0"/>
                <a:cs typeface="Times New Roman" panose="02020603050405020304" pitchFamily="18" charset="0"/>
              </a:rPr>
              <a:t>,</a:t>
            </a:r>
            <a:r>
              <a:rPr lang="vi-VN" sz="1500" dirty="0">
                <a:solidFill>
                  <a:prstClr val="white"/>
                </a:solidFill>
                <a:latin typeface="Times New Roman" panose="02020603050405020304" pitchFamily="18" charset="0"/>
                <a:cs typeface="Times New Roman" panose="02020603050405020304" pitchFamily="18" charset="0"/>
              </a:rPr>
              <a:t> rèn luyện, các hành động cao đẹp</a:t>
            </a:r>
            <a:r>
              <a:rPr lang="en-US" sz="1500" dirty="0">
                <a:solidFill>
                  <a:prstClr val="white"/>
                </a:solidFill>
                <a:latin typeface="Times New Roman" panose="02020603050405020304" pitchFamily="18" charset="0"/>
                <a:cs typeface="Times New Roman" panose="02020603050405020304" pitchFamily="18" charset="0"/>
              </a:rPr>
              <a:t>;</a:t>
            </a:r>
            <a:r>
              <a:rPr lang="vi-VN" sz="1500" dirty="0">
                <a:solidFill>
                  <a:prstClr val="white"/>
                </a:solidFill>
                <a:latin typeface="Times New Roman" panose="02020603050405020304" pitchFamily="18" charset="0"/>
                <a:cs typeface="Times New Roman" panose="02020603050405020304" pitchFamily="18" charset="0"/>
              </a:rPr>
              <a:t> gương người tốt, việc tốt trong </a:t>
            </a:r>
            <a:r>
              <a:rPr lang="en-US" sz="1500" dirty="0" err="1">
                <a:solidFill>
                  <a:prstClr val="white"/>
                </a:solidFill>
                <a:latin typeface="Times New Roman" panose="02020603050405020304" pitchFamily="18" charset="0"/>
                <a:cs typeface="Times New Roman" panose="02020603050405020304" pitchFamily="18" charset="0"/>
              </a:rPr>
              <a:t>sinh</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viên</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và</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nét</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văn</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hóa</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truyền</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thống</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mang</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thương</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hiệu</a:t>
            </a:r>
            <a:r>
              <a:rPr lang="en-US" sz="1500" dirty="0">
                <a:solidFill>
                  <a:prstClr val="white"/>
                </a:solidFill>
                <a:latin typeface="Times New Roman" panose="02020603050405020304" pitchFamily="18" charset="0"/>
                <a:cs typeface="Times New Roman" panose="02020603050405020304" pitchFamily="18" charset="0"/>
              </a:rPr>
              <a:t> </a:t>
            </a:r>
            <a:r>
              <a:rPr lang="en-US" sz="1500" dirty="0" err="1">
                <a:solidFill>
                  <a:prstClr val="white"/>
                </a:solidFill>
                <a:latin typeface="Times New Roman" panose="02020603050405020304" pitchFamily="18" charset="0"/>
                <a:cs typeface="Times New Roman" panose="02020603050405020304" pitchFamily="18" charset="0"/>
              </a:rPr>
              <a:t>Uneti</a:t>
            </a:r>
            <a:r>
              <a:rPr lang="en-US" sz="1500" dirty="0">
                <a:solidFill>
                  <a:prstClr val="white"/>
                </a:solidFill>
                <a:latin typeface="Times New Roman" panose="02020603050405020304" pitchFamily="18" charset="0"/>
                <a:cs typeface="Times New Roman" panose="02020603050405020304" pitchFamily="18" charset="0"/>
              </a:rPr>
              <a:t>.</a:t>
            </a:r>
            <a:endParaRPr lang="en-US" sz="1500" dirty="0">
              <a:solidFill>
                <a:prstClr val="white"/>
              </a:solidFill>
              <a:latin typeface="Times New Roman" panose="02020603050405020304" pitchFamily="18" charset="0"/>
              <a:ea typeface="Times New Roman"/>
              <a:cs typeface="Times New Roman" panose="02020603050405020304" pitchFamily="18" charset="0"/>
            </a:endParaRPr>
          </a:p>
        </p:txBody>
      </p:sp>
      <p:sp>
        <p:nvSpPr>
          <p:cNvPr id="12" name="TextBox 11">
            <a:extLst>
              <a:ext uri="{FF2B5EF4-FFF2-40B4-BE49-F238E27FC236}">
                <a16:creationId xmlns:a16="http://schemas.microsoft.com/office/drawing/2014/main" id="{3D27F00D-315A-436D-BB89-81BBCAC9C6DC}"/>
              </a:ext>
            </a:extLst>
          </p:cNvPr>
          <p:cNvSpPr txBox="1"/>
          <p:nvPr/>
        </p:nvSpPr>
        <p:spPr>
          <a:xfrm>
            <a:off x="636639" y="858903"/>
            <a:ext cx="1040869" cy="3262688"/>
          </a:xfrm>
          <a:prstGeom prst="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ctr" defTabSz="685800">
              <a:lnSpc>
                <a:spcPct val="300000"/>
              </a:lnSpc>
            </a:pPr>
            <a:r>
              <a:rPr lang="en-US" b="1" dirty="0" err="1" smtClean="0">
                <a:solidFill>
                  <a:srgbClr val="FF0000"/>
                </a:solidFill>
                <a:latin typeface="Times New Roman" panose="02020603050405020304" pitchFamily="18" charset="0"/>
                <a:ea typeface="Times New Roman"/>
                <a:cs typeface="Times New Roman" panose="02020603050405020304" pitchFamily="18" charset="0"/>
              </a:rPr>
              <a:t>Phương</a:t>
            </a:r>
            <a:r>
              <a:rPr lang="en-US" b="1" dirty="0" smtClean="0">
                <a:solidFill>
                  <a:srgbClr val="FF0000"/>
                </a:solidFill>
                <a:latin typeface="Times New Roman" panose="02020603050405020304" pitchFamily="18" charset="0"/>
                <a:ea typeface="Times New Roman"/>
                <a:cs typeface="Times New Roman" panose="02020603050405020304" pitchFamily="18" charset="0"/>
              </a:rPr>
              <a:t> </a:t>
            </a:r>
            <a:r>
              <a:rPr lang="en-US" b="1" dirty="0" err="1">
                <a:solidFill>
                  <a:srgbClr val="FF0000"/>
                </a:solidFill>
                <a:latin typeface="Times New Roman" panose="02020603050405020304" pitchFamily="18" charset="0"/>
                <a:ea typeface="Times New Roman"/>
                <a:cs typeface="Times New Roman" panose="02020603050405020304" pitchFamily="18" charset="0"/>
              </a:rPr>
              <a:t>hướng</a:t>
            </a:r>
            <a:r>
              <a:rPr lang="en-US" b="1" dirty="0">
                <a:solidFill>
                  <a:srgbClr val="FF0000"/>
                </a:solidFill>
                <a:latin typeface="Times New Roman" panose="02020603050405020304" pitchFamily="18" charset="0"/>
                <a:ea typeface="Times New Roman"/>
                <a:cs typeface="Times New Roman" panose="02020603050405020304" pitchFamily="18" charset="0"/>
              </a:rPr>
              <a:t> </a:t>
            </a:r>
            <a:r>
              <a:rPr lang="en-US" b="1" dirty="0" err="1">
                <a:solidFill>
                  <a:srgbClr val="FF0000"/>
                </a:solidFill>
                <a:latin typeface="Times New Roman" panose="02020603050405020304" pitchFamily="18" charset="0"/>
                <a:ea typeface="Times New Roman"/>
                <a:cs typeface="Times New Roman" panose="02020603050405020304" pitchFamily="18" charset="0"/>
              </a:rPr>
              <a:t>hoạt</a:t>
            </a:r>
            <a:r>
              <a:rPr lang="en-US" b="1" dirty="0">
                <a:solidFill>
                  <a:srgbClr val="FF0000"/>
                </a:solidFill>
                <a:latin typeface="Times New Roman" panose="02020603050405020304" pitchFamily="18" charset="0"/>
                <a:ea typeface="Times New Roman"/>
                <a:cs typeface="Times New Roman" panose="02020603050405020304" pitchFamily="18" charset="0"/>
              </a:rPr>
              <a:t> </a:t>
            </a:r>
            <a:r>
              <a:rPr lang="en-US" b="1" dirty="0" err="1">
                <a:solidFill>
                  <a:srgbClr val="FF0000"/>
                </a:solidFill>
                <a:latin typeface="Times New Roman" panose="02020603050405020304" pitchFamily="18" charset="0"/>
                <a:ea typeface="Times New Roman"/>
                <a:cs typeface="Times New Roman" panose="02020603050405020304" pitchFamily="18" charset="0"/>
              </a:rPr>
              <a:t>động</a:t>
            </a:r>
            <a:endParaRPr lang="en-US" b="1" dirty="0">
              <a:solidFill>
                <a:srgbClr val="FF0000"/>
              </a:solidFill>
              <a:latin typeface="Times New Roman" panose="02020603050405020304" pitchFamily="18" charset="0"/>
              <a:ea typeface="Times New Roman"/>
              <a:cs typeface="Times New Roman" panose="02020603050405020304" pitchFamily="18" charset="0"/>
            </a:endParaRPr>
          </a:p>
        </p:txBody>
      </p:sp>
      <p:sp>
        <p:nvSpPr>
          <p:cNvPr id="2" name="Arrow: Right 1">
            <a:extLst>
              <a:ext uri="{FF2B5EF4-FFF2-40B4-BE49-F238E27FC236}">
                <a16:creationId xmlns:a16="http://schemas.microsoft.com/office/drawing/2014/main" id="{7728AD62-A7D3-4AD1-B496-DE513B222BAC}"/>
              </a:ext>
            </a:extLst>
          </p:cNvPr>
          <p:cNvSpPr/>
          <p:nvPr/>
        </p:nvSpPr>
        <p:spPr>
          <a:xfrm>
            <a:off x="1677509" y="1733835"/>
            <a:ext cx="428625" cy="1613969"/>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10" name="TextBox 9"/>
          <p:cNvSpPr txBox="1"/>
          <p:nvPr/>
        </p:nvSpPr>
        <p:spPr>
          <a:xfrm>
            <a:off x="642937" y="321469"/>
            <a:ext cx="7510463" cy="276999"/>
          </a:xfrm>
          <a:prstGeom prst="rect">
            <a:avLst/>
          </a:prstGeom>
          <a:solidFill>
            <a:srgbClr val="FFC000"/>
          </a:solidFill>
        </p:spPr>
        <p:txBody>
          <a:bodyPr wrap="square" rtlCol="0">
            <a:spAutoFit/>
          </a:bodyPr>
          <a:lstStyle/>
          <a:p>
            <a:pPr lvl="0"/>
            <a:r>
              <a:rPr lang="en-US" sz="1200" b="1" dirty="0" err="1">
                <a:solidFill>
                  <a:schemeClr val="bg1"/>
                </a:solidFill>
                <a:latin typeface="Times New Roman" pitchFamily="18" charset="0"/>
                <a:cs typeface="Times New Roman" pitchFamily="18" charset="0"/>
              </a:rPr>
              <a:t>Phần</a:t>
            </a:r>
            <a:r>
              <a:rPr lang="en-US" sz="1200" b="1" dirty="0">
                <a:solidFill>
                  <a:schemeClr val="bg1"/>
                </a:solidFill>
                <a:latin typeface="Times New Roman" pitchFamily="18" charset="0"/>
                <a:cs typeface="Times New Roman" pitchFamily="18" charset="0"/>
              </a:rPr>
              <a:t> II: NHỮNG CHỦ TRƯƠNG, ĐỊNH HƯỚNG CỦA NHÀ TRƯỜNG VÀ QUYỀN LỢI CỦA SINH VIÊN</a:t>
            </a:r>
          </a:p>
        </p:txBody>
      </p:sp>
    </p:spTree>
    <p:extLst>
      <p:ext uri="{BB962C8B-B14F-4D97-AF65-F5344CB8AC3E}">
        <p14:creationId xmlns:p14="http://schemas.microsoft.com/office/powerpoint/2010/main" val="3389068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75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750"/>
                                        <p:tgtEl>
                                          <p:spTgt spid="12"/>
                                        </p:tgtEl>
                                      </p:cBhvr>
                                    </p:animEffect>
                                  </p:childTnLst>
                                </p:cTn>
                              </p:par>
                            </p:childTnLst>
                          </p:cTn>
                        </p:par>
                        <p:par>
                          <p:cTn id="8" fill="hold">
                            <p:stCondLst>
                              <p:cond delay="150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75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75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750"/>
                                  </p:stCondLst>
                                  <p:childTnLst>
                                    <p:set>
                                      <p:cBhvr>
                                        <p:cTn id="23" dur="1" fill="hold">
                                          <p:stCondLst>
                                            <p:cond delay="0"/>
                                          </p:stCondLst>
                                        </p:cTn>
                                        <p:tgtEl>
                                          <p:spTgt spid="11"/>
                                        </p:tgtEl>
                                        <p:attrNameLst>
                                          <p:attrName>style.visibility</p:attrName>
                                        </p:attrNameLst>
                                      </p:cBhvr>
                                      <p:to>
                                        <p:strVal val="visible"/>
                                      </p:to>
                                    </p:set>
                                    <p:animEffect transition="in" filter="barn(inVertical)">
                                      <p:cBhvr>
                                        <p:cTn id="24"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P spid="11" grpId="0" animBg="1"/>
      <p:bldP spid="12" grpId="0" animBg="1"/>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295343" y="942018"/>
            <a:ext cx="6138966" cy="523220"/>
          </a:xfrm>
          <a:prstGeom prst="rect">
            <a:avLst/>
          </a:prstGeom>
          <a:solidFill>
            <a:schemeClr val="accent4"/>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just" defTabSz="685800"/>
            <a:r>
              <a:rPr lang="en-US" sz="1400" dirty="0" err="1" smtClean="0">
                <a:solidFill>
                  <a:prstClr val="white"/>
                </a:solidFill>
                <a:latin typeface="Times New Roman" panose="02020603050405020304" pitchFamily="18" charset="0"/>
                <a:cs typeface="Times New Roman" panose="02020603050405020304" pitchFamily="18" charset="0"/>
              </a:rPr>
              <a:t>Ứng</a:t>
            </a:r>
            <a:r>
              <a:rPr lang="en-US" sz="1400" dirty="0" smtClean="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dụng</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công</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nghệ</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thông</a:t>
            </a:r>
            <a:r>
              <a:rPr lang="en-US" sz="1400" dirty="0">
                <a:solidFill>
                  <a:prstClr val="white"/>
                </a:solidFill>
                <a:latin typeface="Times New Roman" panose="02020603050405020304" pitchFamily="18" charset="0"/>
                <a:cs typeface="Times New Roman" panose="02020603050405020304" pitchFamily="18" charset="0"/>
              </a:rPr>
              <a:t> tin </a:t>
            </a:r>
            <a:r>
              <a:rPr lang="en-US" sz="1400" dirty="0" err="1">
                <a:solidFill>
                  <a:prstClr val="white"/>
                </a:solidFill>
                <a:latin typeface="Times New Roman" panose="02020603050405020304" pitchFamily="18" charset="0"/>
                <a:cs typeface="Times New Roman" panose="02020603050405020304" pitchFamily="18" charset="0"/>
              </a:rPr>
              <a:t>trong</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việc</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giáo</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dục</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chính</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trị</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tư</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tưởng</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đạo</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đức</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lối</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sống</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và</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quản</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lý</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sinh</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viên</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đặc</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biệt</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trên</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không</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gian</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mạng</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xã</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hội</a:t>
            </a:r>
            <a:r>
              <a:rPr lang="en-US" sz="1400" dirty="0">
                <a:solidFill>
                  <a:prstClr val="white"/>
                </a:solidFill>
                <a:latin typeface="Times New Roman" panose="02020603050405020304" pitchFamily="18" charset="0"/>
                <a:cs typeface="Times New Roman" panose="02020603050405020304" pitchFamily="18" charset="0"/>
              </a:rPr>
              <a:t>,…;</a:t>
            </a:r>
          </a:p>
        </p:txBody>
      </p:sp>
      <p:sp>
        <p:nvSpPr>
          <p:cNvPr id="12" name="TextBox 11">
            <a:extLst>
              <a:ext uri="{FF2B5EF4-FFF2-40B4-BE49-F238E27FC236}">
                <a16:creationId xmlns:a16="http://schemas.microsoft.com/office/drawing/2014/main" id="{3D27F00D-315A-436D-BB89-81BBCAC9C6DC}"/>
              </a:ext>
            </a:extLst>
          </p:cNvPr>
          <p:cNvSpPr txBox="1"/>
          <p:nvPr/>
        </p:nvSpPr>
        <p:spPr>
          <a:xfrm>
            <a:off x="685800" y="1134207"/>
            <a:ext cx="975947" cy="2874890"/>
          </a:xfrm>
          <a:prstGeom prst="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ctr" defTabSz="685800">
              <a:lnSpc>
                <a:spcPct val="300000"/>
              </a:lnSpc>
              <a:defRPr/>
            </a:pPr>
            <a:r>
              <a:rPr lang="en-US" b="1" dirty="0" err="1" smtClean="0">
                <a:solidFill>
                  <a:srgbClr val="FF0000"/>
                </a:solidFill>
                <a:latin typeface="Times New Roman" panose="02020603050405020304" pitchFamily="18" charset="0"/>
                <a:ea typeface="Times New Roman"/>
                <a:cs typeface="Times New Roman" panose="02020603050405020304" pitchFamily="18" charset="0"/>
              </a:rPr>
              <a:t>Nhiệm</a:t>
            </a:r>
            <a:r>
              <a:rPr lang="en-US" b="1" dirty="0" smtClean="0">
                <a:solidFill>
                  <a:srgbClr val="FF0000"/>
                </a:solidFill>
                <a:latin typeface="Times New Roman" panose="02020603050405020304" pitchFamily="18" charset="0"/>
                <a:ea typeface="Times New Roman"/>
                <a:cs typeface="Times New Roman" panose="02020603050405020304" pitchFamily="18" charset="0"/>
              </a:rPr>
              <a:t> </a:t>
            </a:r>
            <a:r>
              <a:rPr lang="en-US" b="1" dirty="0" err="1">
                <a:solidFill>
                  <a:srgbClr val="FF0000"/>
                </a:solidFill>
                <a:latin typeface="Times New Roman" panose="02020603050405020304" pitchFamily="18" charset="0"/>
                <a:ea typeface="Times New Roman"/>
                <a:cs typeface="Times New Roman" panose="02020603050405020304" pitchFamily="18" charset="0"/>
              </a:rPr>
              <a:t>vụ</a:t>
            </a:r>
            <a:r>
              <a:rPr lang="en-US" b="1" dirty="0">
                <a:solidFill>
                  <a:srgbClr val="FF0000"/>
                </a:solidFill>
                <a:latin typeface="Times New Roman" panose="02020603050405020304" pitchFamily="18" charset="0"/>
                <a:ea typeface="Times New Roman"/>
                <a:cs typeface="Times New Roman" panose="02020603050405020304" pitchFamily="18" charset="0"/>
              </a:rPr>
              <a:t> </a:t>
            </a:r>
          </a:p>
          <a:p>
            <a:pPr algn="ctr" defTabSz="685800">
              <a:lnSpc>
                <a:spcPct val="220000"/>
              </a:lnSpc>
              <a:defRPr/>
            </a:pPr>
            <a:r>
              <a:rPr lang="en-US" b="1" dirty="0" err="1">
                <a:solidFill>
                  <a:srgbClr val="FF0000"/>
                </a:solidFill>
                <a:latin typeface="Times New Roman" panose="02020603050405020304" pitchFamily="18" charset="0"/>
                <a:ea typeface="Times New Roman"/>
                <a:cs typeface="Times New Roman" panose="02020603050405020304" pitchFamily="18" charset="0"/>
              </a:rPr>
              <a:t>trọng</a:t>
            </a:r>
            <a:r>
              <a:rPr lang="en-US" b="1" dirty="0">
                <a:solidFill>
                  <a:srgbClr val="FF0000"/>
                </a:solidFill>
                <a:latin typeface="Times New Roman" panose="02020603050405020304" pitchFamily="18" charset="0"/>
                <a:ea typeface="Times New Roman"/>
                <a:cs typeface="Times New Roman" panose="02020603050405020304" pitchFamily="18" charset="0"/>
              </a:rPr>
              <a:t> </a:t>
            </a:r>
            <a:r>
              <a:rPr lang="en-US" b="1" dirty="0" err="1">
                <a:solidFill>
                  <a:srgbClr val="FF0000"/>
                </a:solidFill>
                <a:latin typeface="Times New Roman" panose="02020603050405020304" pitchFamily="18" charset="0"/>
                <a:ea typeface="Times New Roman"/>
                <a:cs typeface="Times New Roman" panose="02020603050405020304" pitchFamily="18" charset="0"/>
              </a:rPr>
              <a:t>tâm</a:t>
            </a:r>
            <a:endParaRPr lang="en-US" b="1" dirty="0">
              <a:solidFill>
                <a:srgbClr val="FF0000"/>
              </a:solidFill>
              <a:latin typeface="Times New Roman" panose="02020603050405020304" pitchFamily="18" charset="0"/>
              <a:ea typeface="Times New Roman"/>
              <a:cs typeface="Times New Roman" panose="02020603050405020304" pitchFamily="18" charset="0"/>
            </a:endParaRPr>
          </a:p>
        </p:txBody>
      </p:sp>
      <p:sp>
        <p:nvSpPr>
          <p:cNvPr id="2" name="Arrow: Right 1">
            <a:extLst>
              <a:ext uri="{FF2B5EF4-FFF2-40B4-BE49-F238E27FC236}">
                <a16:creationId xmlns:a16="http://schemas.microsoft.com/office/drawing/2014/main" id="{7728AD62-A7D3-4AD1-B496-DE513B222BAC}"/>
              </a:ext>
            </a:extLst>
          </p:cNvPr>
          <p:cNvSpPr/>
          <p:nvPr/>
        </p:nvSpPr>
        <p:spPr>
          <a:xfrm>
            <a:off x="1805329" y="1733835"/>
            <a:ext cx="428625" cy="1613969"/>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6" name="TextBox 5"/>
          <p:cNvSpPr txBox="1"/>
          <p:nvPr/>
        </p:nvSpPr>
        <p:spPr>
          <a:xfrm>
            <a:off x="642937" y="321469"/>
            <a:ext cx="7510463" cy="276999"/>
          </a:xfrm>
          <a:prstGeom prst="rect">
            <a:avLst/>
          </a:prstGeom>
          <a:solidFill>
            <a:srgbClr val="FFC000"/>
          </a:solidFill>
        </p:spPr>
        <p:txBody>
          <a:bodyPr wrap="square" rtlCol="0">
            <a:spAutoFit/>
          </a:bodyPr>
          <a:lstStyle/>
          <a:p>
            <a:pPr lvl="0"/>
            <a:r>
              <a:rPr lang="en-US" sz="1200" b="1" dirty="0" err="1">
                <a:solidFill>
                  <a:schemeClr val="bg1"/>
                </a:solidFill>
                <a:latin typeface="Times New Roman" pitchFamily="18" charset="0"/>
                <a:cs typeface="Times New Roman" pitchFamily="18" charset="0"/>
              </a:rPr>
              <a:t>Phần</a:t>
            </a:r>
            <a:r>
              <a:rPr lang="en-US" sz="1200" b="1" dirty="0">
                <a:solidFill>
                  <a:schemeClr val="bg1"/>
                </a:solidFill>
                <a:latin typeface="Times New Roman" pitchFamily="18" charset="0"/>
                <a:cs typeface="Times New Roman" pitchFamily="18" charset="0"/>
              </a:rPr>
              <a:t> II: NHỮNG CHỦ TRƯƠNG, ĐỊNH HƯỚNG CỦA NHÀ TRƯỜNG VÀ QUYỀN LỢI CỦA SINH VIÊN</a:t>
            </a:r>
          </a:p>
        </p:txBody>
      </p:sp>
      <p:sp>
        <p:nvSpPr>
          <p:cNvPr id="9" name="TextBox 8"/>
          <p:cNvSpPr txBox="1"/>
          <p:nvPr/>
        </p:nvSpPr>
        <p:spPr>
          <a:xfrm>
            <a:off x="2290369" y="1698884"/>
            <a:ext cx="6144849" cy="738664"/>
          </a:xfrm>
          <a:prstGeom prst="rect">
            <a:avLst/>
          </a:prstGeom>
          <a:solidFill>
            <a:schemeClr val="accent4"/>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lvl="1" algn="just" defTabSz="685800">
              <a:defRPr/>
            </a:pPr>
            <a:r>
              <a:rPr lang="en-US" sz="1400" dirty="0" err="1" smtClean="0">
                <a:solidFill>
                  <a:prstClr val="white"/>
                </a:solidFill>
                <a:latin typeface="Times New Roman" panose="02020603050405020304" pitchFamily="18" charset="0"/>
                <a:cs typeface="Times New Roman" panose="02020603050405020304" pitchFamily="18" charset="0"/>
              </a:rPr>
              <a:t>Xây</a:t>
            </a:r>
            <a:r>
              <a:rPr lang="en-US" sz="1400" dirty="0" smtClean="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dựng</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hình</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ảnh</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các</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tấm</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gương</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sinh</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viên</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tiêu</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biểu</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tích</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cực</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để</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vinh</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danh</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nhân</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rộng</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những</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điển</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hình</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tiên</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tiến</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lan</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tỏa</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hình</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ảnh</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tốt</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đẹp</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góp</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phần</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xây</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dựng</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thương</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hiệu</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nét</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đẹp</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riêng</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của</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sinh</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viên</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Uneti</a:t>
            </a:r>
            <a:r>
              <a:rPr lang="en-US" sz="1400" dirty="0">
                <a:solidFill>
                  <a:prstClr val="white"/>
                </a:solidFill>
                <a:latin typeface="Times New Roman" panose="02020603050405020304" pitchFamily="18" charset="0"/>
                <a:cs typeface="Times New Roman" panose="02020603050405020304" pitchFamily="18" charset="0"/>
              </a:rPr>
              <a:t>;</a:t>
            </a:r>
          </a:p>
        </p:txBody>
      </p:sp>
      <p:sp>
        <p:nvSpPr>
          <p:cNvPr id="10" name="TextBox 9"/>
          <p:cNvSpPr txBox="1"/>
          <p:nvPr/>
        </p:nvSpPr>
        <p:spPr>
          <a:xfrm>
            <a:off x="2305612" y="2612247"/>
            <a:ext cx="6128697" cy="738664"/>
          </a:xfrm>
          <a:prstGeom prst="rect">
            <a:avLst/>
          </a:prstGeom>
          <a:solidFill>
            <a:schemeClr val="accent4"/>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lvl="1" algn="just" defTabSz="685800">
              <a:spcBef>
                <a:spcPts val="900"/>
              </a:spcBef>
              <a:spcAft>
                <a:spcPts val="900"/>
              </a:spcAft>
              <a:defRPr/>
            </a:pPr>
            <a:r>
              <a:rPr lang="en-US" sz="1400" dirty="0" err="1" smtClean="0">
                <a:solidFill>
                  <a:prstClr val="white"/>
                </a:solidFill>
                <a:latin typeface="Times New Roman" panose="02020603050405020304" pitchFamily="18" charset="0"/>
                <a:cs typeface="Times New Roman" panose="02020603050405020304" pitchFamily="18" charset="0"/>
              </a:rPr>
              <a:t>Lựa</a:t>
            </a:r>
            <a:r>
              <a:rPr lang="en-US" sz="1400" dirty="0" smtClean="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chọn</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nhân</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tố</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điển</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hình</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mô</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hình</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phù</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hợp</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để</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xây</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dựng</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hoạt</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động</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cựu</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học</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sinh</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sinh</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viên</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các</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hoạt</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động</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ngoại</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khóa</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tư</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vấn</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giới</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thiệu</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việc</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làm</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đào</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tạo</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kỹ</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năng</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mềm</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cho</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sinh</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viên</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phù</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hợp</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với</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thực</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tế</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phát</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triển</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của</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Nhà</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trường</a:t>
            </a:r>
            <a:r>
              <a:rPr lang="en-US" sz="1400" dirty="0">
                <a:solidFill>
                  <a:prstClr val="white"/>
                </a:solidFill>
                <a:latin typeface="Times New Roman" panose="02020603050405020304" pitchFamily="18" charset="0"/>
                <a:cs typeface="Times New Roman" panose="02020603050405020304" pitchFamily="18" charset="0"/>
              </a:rPr>
              <a:t>;</a:t>
            </a:r>
          </a:p>
        </p:txBody>
      </p:sp>
      <p:sp>
        <p:nvSpPr>
          <p:cNvPr id="11" name="TextBox 10"/>
          <p:cNvSpPr txBox="1"/>
          <p:nvPr/>
        </p:nvSpPr>
        <p:spPr>
          <a:xfrm>
            <a:off x="2290369" y="3538446"/>
            <a:ext cx="6176877" cy="954107"/>
          </a:xfrm>
          <a:prstGeom prst="rect">
            <a:avLst/>
          </a:prstGeom>
          <a:solidFill>
            <a:schemeClr val="accent4"/>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lvl="1" algn="just" defTabSz="685800">
              <a:defRPr/>
            </a:pPr>
            <a:r>
              <a:rPr lang="en-US" sz="1400" dirty="0" err="1" smtClean="0">
                <a:solidFill>
                  <a:prstClr val="white"/>
                </a:solidFill>
                <a:latin typeface="Times New Roman" panose="02020603050405020304" pitchFamily="18" charset="0"/>
                <a:cs typeface="Times New Roman" panose="02020603050405020304" pitchFamily="18" charset="0"/>
              </a:rPr>
              <a:t>Đa</a:t>
            </a:r>
            <a:r>
              <a:rPr lang="en-US" sz="1400" dirty="0" smtClean="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dạng</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hóa</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các</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hoạt</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động</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hỗ</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trợ</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người</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học</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để</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mọi</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sinh</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viên</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có</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hoàn</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cảnh</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gia</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đình</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khó</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khăn</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được</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hỗ</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trợ</a:t>
            </a:r>
            <a:r>
              <a:rPr lang="en-US" sz="1400" dirty="0">
                <a:solidFill>
                  <a:prstClr val="white"/>
                </a:solidFill>
                <a:latin typeface="Times New Roman" panose="02020603050405020304" pitchFamily="18" charset="0"/>
                <a:cs typeface="Times New Roman" panose="02020603050405020304" pitchFamily="18" charset="0"/>
              </a:rPr>
              <a:t> chi </a:t>
            </a:r>
            <a:r>
              <a:rPr lang="en-US" sz="1400" dirty="0" err="1">
                <a:solidFill>
                  <a:prstClr val="white"/>
                </a:solidFill>
                <a:latin typeface="Times New Roman" panose="02020603050405020304" pitchFamily="18" charset="0"/>
                <a:cs typeface="Times New Roman" panose="02020603050405020304" pitchFamily="18" charset="0"/>
              </a:rPr>
              <a:t>phí</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học</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tập</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cấp</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học</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bổng</a:t>
            </a:r>
            <a:r>
              <a:rPr lang="en-US" sz="1400" dirty="0">
                <a:solidFill>
                  <a:prstClr val="white"/>
                </a:solidFill>
                <a:latin typeface="Times New Roman" panose="02020603050405020304" pitchFamily="18" charset="0"/>
                <a:cs typeface="Times New Roman" panose="02020603050405020304" pitchFamily="18" charset="0"/>
              </a:rPr>
              <a:t> HTHT, </a:t>
            </a:r>
            <a:r>
              <a:rPr lang="en-US" sz="1400" dirty="0" err="1">
                <a:solidFill>
                  <a:prstClr val="white"/>
                </a:solidFill>
                <a:latin typeface="Times New Roman" panose="02020603050405020304" pitchFamily="18" charset="0"/>
                <a:cs typeface="Times New Roman" panose="02020603050405020304" pitchFamily="18" charset="0"/>
              </a:rPr>
              <a:t>học</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bổng</a:t>
            </a:r>
            <a:r>
              <a:rPr lang="en-US" sz="1400" dirty="0">
                <a:solidFill>
                  <a:prstClr val="white"/>
                </a:solidFill>
                <a:latin typeface="Times New Roman" panose="02020603050405020304" pitchFamily="18" charset="0"/>
                <a:cs typeface="Times New Roman" panose="02020603050405020304" pitchFamily="18" charset="0"/>
              </a:rPr>
              <a:t> KKTN,…</a:t>
            </a:r>
            <a:r>
              <a:rPr lang="en-US" sz="1400" dirty="0" err="1">
                <a:solidFill>
                  <a:prstClr val="white"/>
                </a:solidFill>
                <a:latin typeface="Times New Roman" panose="02020603050405020304" pitchFamily="18" charset="0"/>
                <a:cs typeface="Times New Roman" panose="02020603050405020304" pitchFamily="18" charset="0"/>
              </a:rPr>
              <a:t>mang</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nét</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văn</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hóa</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Uneti</a:t>
            </a:r>
            <a:r>
              <a:rPr lang="en-US" sz="1400" dirty="0">
                <a:solidFill>
                  <a:prstClr val="white"/>
                </a:solidFill>
                <a:latin typeface="Times New Roman" panose="02020603050405020304" pitchFamily="18" charset="0"/>
                <a:cs typeface="Times New Roman" panose="02020603050405020304" pitchFamily="18" charset="0"/>
              </a:rPr>
              <a:t> - </a:t>
            </a:r>
            <a:r>
              <a:rPr lang="en-US" sz="1400" dirty="0" err="1">
                <a:solidFill>
                  <a:prstClr val="white"/>
                </a:solidFill>
                <a:latin typeface="Times New Roman" panose="02020603050405020304" pitchFamily="18" charset="0"/>
                <a:cs typeface="Times New Roman" panose="02020603050405020304" pitchFamily="18" charset="0"/>
              </a:rPr>
              <a:t>Cơ</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sở</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đào</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tạo</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tự</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chủ</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tài</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chính</a:t>
            </a:r>
            <a:r>
              <a:rPr lang="en-US" sz="1400" dirty="0">
                <a:solidFill>
                  <a:prstClr val="white"/>
                </a:solidFill>
                <a:latin typeface="Times New Roman" panose="02020603050405020304" pitchFamily="18" charset="0"/>
                <a:cs typeface="Times New Roman" panose="02020603050405020304" pitchFamily="18" charset="0"/>
              </a:rPr>
              <a:t>, song </a:t>
            </a:r>
            <a:r>
              <a:rPr lang="en-US" sz="1400" dirty="0" err="1">
                <a:solidFill>
                  <a:prstClr val="white"/>
                </a:solidFill>
                <a:latin typeface="Times New Roman" panose="02020603050405020304" pitchFamily="18" charset="0"/>
                <a:cs typeface="Times New Roman" panose="02020603050405020304" pitchFamily="18" charset="0"/>
              </a:rPr>
              <a:t>song</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với</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chế</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độ</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chính</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sách</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theo</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quy</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định</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của</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Nhà</a:t>
            </a:r>
            <a:r>
              <a:rPr lang="en-US" sz="1400" dirty="0">
                <a:solidFill>
                  <a:prstClr val="white"/>
                </a:solidFill>
                <a:latin typeface="Times New Roman" panose="02020603050405020304" pitchFamily="18" charset="0"/>
                <a:cs typeface="Times New Roman" panose="02020603050405020304" pitchFamily="18" charset="0"/>
              </a:rPr>
              <a:t> </a:t>
            </a:r>
            <a:r>
              <a:rPr lang="en-US" sz="1400" dirty="0" err="1">
                <a:solidFill>
                  <a:prstClr val="white"/>
                </a:solidFill>
                <a:latin typeface="Times New Roman" panose="02020603050405020304" pitchFamily="18" charset="0"/>
                <a:cs typeface="Times New Roman" panose="02020603050405020304" pitchFamily="18" charset="0"/>
              </a:rPr>
              <a:t>nước</a:t>
            </a:r>
            <a:r>
              <a:rPr lang="en-US" sz="1400" dirty="0">
                <a:solidFill>
                  <a:prstClr val="white"/>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68900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75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750"/>
                                        <p:tgtEl>
                                          <p:spTgt spid="12"/>
                                        </p:tgtEl>
                                      </p:cBhvr>
                                    </p:animEffect>
                                  </p:childTnLst>
                                </p:cTn>
                              </p:par>
                            </p:childTnLst>
                          </p:cTn>
                        </p:par>
                        <p:par>
                          <p:cTn id="8" fill="hold">
                            <p:stCondLst>
                              <p:cond delay="150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par>
                          <p:cTn id="15" fill="hold">
                            <p:stCondLst>
                              <p:cond delay="2000"/>
                            </p:stCondLst>
                            <p:childTnLst>
                              <p:par>
                                <p:cTn id="16" presetID="16" presetClass="entr" presetSubtype="21" fill="hold" grpId="0" nodeType="afterEffect">
                                  <p:stCondLst>
                                    <p:cond delay="75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750"/>
                                        <p:tgtEl>
                                          <p:spTgt spid="9"/>
                                        </p:tgtEl>
                                      </p:cBhvr>
                                    </p:animEffect>
                                  </p:childTnLst>
                                </p:cTn>
                              </p:par>
                            </p:childTnLst>
                          </p:cTn>
                        </p:par>
                        <p:par>
                          <p:cTn id="19" fill="hold">
                            <p:stCondLst>
                              <p:cond delay="3500"/>
                            </p:stCondLst>
                            <p:childTnLst>
                              <p:par>
                                <p:cTn id="20" presetID="16" presetClass="entr" presetSubtype="21"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childTnLst>
                          </p:cTn>
                        </p:par>
                        <p:par>
                          <p:cTn id="23" fill="hold">
                            <p:stCondLst>
                              <p:cond delay="4000"/>
                            </p:stCondLst>
                            <p:childTnLst>
                              <p:par>
                                <p:cTn id="24" presetID="16" presetClass="entr" presetSubtype="21" fill="hold" grpId="0" nodeType="afterEffect">
                                  <p:stCondLst>
                                    <p:cond delay="750"/>
                                  </p:stCondLst>
                                  <p:childTnLst>
                                    <p:set>
                                      <p:cBhvr>
                                        <p:cTn id="25" dur="1" fill="hold">
                                          <p:stCondLst>
                                            <p:cond delay="0"/>
                                          </p:stCondLst>
                                        </p:cTn>
                                        <p:tgtEl>
                                          <p:spTgt spid="11"/>
                                        </p:tgtEl>
                                        <p:attrNameLst>
                                          <p:attrName>style.visibility</p:attrName>
                                        </p:attrNameLst>
                                      </p:cBhvr>
                                      <p:to>
                                        <p:strVal val="visible"/>
                                      </p:to>
                                    </p:set>
                                    <p:animEffect transition="in" filter="barn(inVertical)">
                                      <p:cBhvr>
                                        <p:cTn id="26"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2" grpId="0" animBg="1"/>
      <p:bldP spid="9" grpId="0" animBg="1"/>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3D27F00D-315A-436D-BB89-81BBCAC9C6DC}"/>
              </a:ext>
            </a:extLst>
          </p:cNvPr>
          <p:cNvSpPr txBox="1"/>
          <p:nvPr/>
        </p:nvSpPr>
        <p:spPr>
          <a:xfrm>
            <a:off x="975759" y="1134207"/>
            <a:ext cx="975947" cy="3046988"/>
          </a:xfrm>
          <a:prstGeom prst="rect">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marR="0" lvl="0" indent="0" algn="ctr" defTabSz="6858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0" noProof="0" dirty="0" err="1" smtClean="0">
                <a:ln>
                  <a:noFill/>
                </a:ln>
                <a:solidFill>
                  <a:schemeClr val="bg1"/>
                </a:solidFill>
                <a:effectLst/>
                <a:uLnTx/>
                <a:uFillTx/>
                <a:latin typeface="Times New Roman" panose="02020603050405020304" pitchFamily="18" charset="0"/>
                <a:ea typeface="Times New Roman"/>
                <a:cs typeface="Times New Roman" panose="02020603050405020304" pitchFamily="18" charset="0"/>
              </a:rPr>
              <a:t>Mục</a:t>
            </a:r>
            <a:r>
              <a:rPr kumimoji="0" lang="en-US" sz="1600" b="1" i="0" u="none" strike="noStrike" kern="1200" cap="none" spc="0" normalizeH="0" noProof="0" dirty="0" smtClean="0">
                <a:ln>
                  <a:noFill/>
                </a:ln>
                <a:solidFill>
                  <a:schemeClr val="bg1"/>
                </a:solidFill>
                <a:effectLst/>
                <a:uLnTx/>
                <a:uFillTx/>
                <a:latin typeface="Times New Roman" panose="02020603050405020304" pitchFamily="18" charset="0"/>
                <a:ea typeface="Times New Roman"/>
                <a:cs typeface="Times New Roman" panose="02020603050405020304" pitchFamily="18" charset="0"/>
              </a:rPr>
              <a:t> </a:t>
            </a:r>
            <a:r>
              <a:rPr kumimoji="0" lang="en-US" sz="1600" b="1" i="0" u="none" strike="noStrike" kern="1200" cap="none" spc="0" normalizeH="0" noProof="0" dirty="0" err="1" smtClean="0">
                <a:ln>
                  <a:noFill/>
                </a:ln>
                <a:solidFill>
                  <a:schemeClr val="bg1"/>
                </a:solidFill>
                <a:effectLst/>
                <a:uLnTx/>
                <a:uFillTx/>
                <a:latin typeface="Times New Roman" panose="02020603050405020304" pitchFamily="18" charset="0"/>
                <a:ea typeface="Times New Roman"/>
                <a:cs typeface="Times New Roman" panose="02020603050405020304" pitchFamily="18" charset="0"/>
              </a:rPr>
              <a:t>tiêu</a:t>
            </a:r>
            <a:r>
              <a:rPr kumimoji="0" lang="en-US" sz="1600" b="1" i="0" u="none" strike="noStrike" kern="1200" cap="none" spc="0" normalizeH="0" noProof="0" dirty="0" smtClean="0">
                <a:ln>
                  <a:noFill/>
                </a:ln>
                <a:solidFill>
                  <a:schemeClr val="bg1"/>
                </a:solidFill>
                <a:effectLst/>
                <a:uLnTx/>
                <a:uFillTx/>
                <a:latin typeface="Times New Roman" panose="02020603050405020304" pitchFamily="18" charset="0"/>
                <a:ea typeface="Times New Roman"/>
                <a:cs typeface="Times New Roman" panose="02020603050405020304" pitchFamily="18" charset="0"/>
              </a:rPr>
              <a:t> </a:t>
            </a:r>
            <a:r>
              <a:rPr kumimoji="0" lang="en-US" sz="1600" b="1" i="0" u="none" strike="noStrike" kern="1200" cap="none" spc="0" normalizeH="0" noProof="0" dirty="0" err="1" smtClean="0">
                <a:ln>
                  <a:noFill/>
                </a:ln>
                <a:solidFill>
                  <a:schemeClr val="bg1"/>
                </a:solidFill>
                <a:effectLst/>
                <a:uLnTx/>
                <a:uFillTx/>
                <a:latin typeface="Times New Roman" panose="02020603050405020304" pitchFamily="18" charset="0"/>
                <a:ea typeface="Times New Roman"/>
                <a:cs typeface="Times New Roman" panose="02020603050405020304" pitchFamily="18" charset="0"/>
              </a:rPr>
              <a:t>thực</a:t>
            </a:r>
            <a:r>
              <a:rPr kumimoji="0" lang="en-US" sz="1600" b="1" i="0" u="none" strike="noStrike" kern="1200" cap="none" spc="0" normalizeH="0" noProof="0" dirty="0" smtClean="0">
                <a:ln>
                  <a:noFill/>
                </a:ln>
                <a:solidFill>
                  <a:schemeClr val="bg1"/>
                </a:solidFill>
                <a:effectLst/>
                <a:uLnTx/>
                <a:uFillTx/>
                <a:latin typeface="Times New Roman" panose="02020603050405020304" pitchFamily="18" charset="0"/>
                <a:ea typeface="Times New Roman"/>
                <a:cs typeface="Times New Roman" panose="02020603050405020304" pitchFamily="18" charset="0"/>
              </a:rPr>
              <a:t> </a:t>
            </a:r>
            <a:r>
              <a:rPr kumimoji="0" lang="en-US" sz="1600" b="1" i="0" u="none" strike="noStrike" kern="1200" cap="none" spc="0" normalizeH="0" noProof="0" dirty="0" err="1" smtClean="0">
                <a:ln>
                  <a:noFill/>
                </a:ln>
                <a:solidFill>
                  <a:schemeClr val="bg1"/>
                </a:solidFill>
                <a:effectLst/>
                <a:uLnTx/>
                <a:uFillTx/>
                <a:latin typeface="Times New Roman" panose="02020603050405020304" pitchFamily="18" charset="0"/>
                <a:ea typeface="Times New Roman"/>
                <a:cs typeface="Times New Roman" panose="02020603050405020304" pitchFamily="18" charset="0"/>
              </a:rPr>
              <a:t>hiện</a:t>
            </a:r>
            <a:r>
              <a:rPr kumimoji="0" lang="en-US" sz="1600" b="1" i="0" u="none" strike="noStrike" kern="1200" cap="none" spc="0" normalizeH="0" noProof="0" dirty="0" smtClean="0">
                <a:ln>
                  <a:noFill/>
                </a:ln>
                <a:solidFill>
                  <a:schemeClr val="bg1"/>
                </a:solidFill>
                <a:effectLst/>
                <a:uLnTx/>
                <a:uFillTx/>
                <a:latin typeface="Times New Roman" panose="02020603050405020304" pitchFamily="18" charset="0"/>
                <a:ea typeface="Times New Roman"/>
                <a:cs typeface="Times New Roman" panose="02020603050405020304" pitchFamily="18" charset="0"/>
              </a:rPr>
              <a:t> </a:t>
            </a:r>
            <a:r>
              <a:rPr kumimoji="0" lang="en-US" sz="1600" b="1" i="0" u="none" strike="noStrike" kern="1200" cap="none" spc="0" normalizeH="0" noProof="0" dirty="0" err="1" smtClean="0">
                <a:ln>
                  <a:noFill/>
                </a:ln>
                <a:solidFill>
                  <a:schemeClr val="bg1"/>
                </a:solidFill>
                <a:effectLst/>
                <a:uLnTx/>
                <a:uFillTx/>
                <a:latin typeface="Times New Roman" panose="02020603050405020304" pitchFamily="18" charset="0"/>
                <a:ea typeface="Times New Roman"/>
                <a:cs typeface="Times New Roman" panose="02020603050405020304" pitchFamily="18" charset="0"/>
              </a:rPr>
              <a:t>văn</a:t>
            </a:r>
            <a:r>
              <a:rPr kumimoji="0" lang="en-US" sz="1600" b="1" i="0" u="none" strike="noStrike" kern="1200" cap="none" spc="0" normalizeH="0" noProof="0" dirty="0" smtClean="0">
                <a:ln>
                  <a:noFill/>
                </a:ln>
                <a:solidFill>
                  <a:schemeClr val="bg1"/>
                </a:solidFill>
                <a:effectLst/>
                <a:uLnTx/>
                <a:uFillTx/>
                <a:latin typeface="Times New Roman" panose="02020603050405020304" pitchFamily="18" charset="0"/>
                <a:ea typeface="Times New Roman"/>
                <a:cs typeface="Times New Roman" panose="02020603050405020304" pitchFamily="18" charset="0"/>
              </a:rPr>
              <a:t> </a:t>
            </a:r>
            <a:r>
              <a:rPr kumimoji="0" lang="en-US" sz="1600" b="1" i="0" u="none" strike="noStrike" kern="1200" cap="none" spc="0" normalizeH="0" noProof="0" dirty="0" err="1" smtClean="0">
                <a:ln>
                  <a:noFill/>
                </a:ln>
                <a:solidFill>
                  <a:schemeClr val="bg1"/>
                </a:solidFill>
                <a:effectLst/>
                <a:uLnTx/>
                <a:uFillTx/>
                <a:latin typeface="Times New Roman" panose="02020603050405020304" pitchFamily="18" charset="0"/>
                <a:ea typeface="Times New Roman"/>
                <a:cs typeface="Times New Roman" panose="02020603050405020304" pitchFamily="18" charset="0"/>
              </a:rPr>
              <a:t>hóa</a:t>
            </a:r>
            <a:r>
              <a:rPr kumimoji="0" lang="en-US" sz="1600" b="1" i="0" u="none" strike="noStrike" kern="1200" cap="none" spc="0" normalizeH="0" noProof="0" dirty="0" smtClean="0">
                <a:ln>
                  <a:noFill/>
                </a:ln>
                <a:solidFill>
                  <a:schemeClr val="bg1"/>
                </a:solidFill>
                <a:effectLst/>
                <a:uLnTx/>
                <a:uFillTx/>
                <a:latin typeface="Times New Roman" panose="02020603050405020304" pitchFamily="18" charset="0"/>
                <a:ea typeface="Times New Roman"/>
                <a:cs typeface="Times New Roman" panose="02020603050405020304" pitchFamily="18" charset="0"/>
              </a:rPr>
              <a:t> </a:t>
            </a:r>
            <a:r>
              <a:rPr kumimoji="0" lang="en-US" sz="1600" b="1" i="0" u="none" strike="noStrike" kern="1200" cap="none" spc="0" normalizeH="0" noProof="0" dirty="0" err="1" smtClean="0">
                <a:ln>
                  <a:noFill/>
                </a:ln>
                <a:solidFill>
                  <a:schemeClr val="bg1"/>
                </a:solidFill>
                <a:effectLst/>
                <a:uLnTx/>
                <a:uFillTx/>
                <a:latin typeface="Times New Roman" panose="02020603050405020304" pitchFamily="18" charset="0"/>
                <a:ea typeface="Times New Roman"/>
                <a:cs typeface="Times New Roman" panose="02020603050405020304" pitchFamily="18" charset="0"/>
              </a:rPr>
              <a:t>học</a:t>
            </a:r>
            <a:r>
              <a:rPr kumimoji="0" lang="en-US" sz="1600" b="1" i="0" u="none" strike="noStrike" kern="1200" cap="none" spc="0" normalizeH="0" noProof="0" dirty="0" smtClean="0">
                <a:ln>
                  <a:noFill/>
                </a:ln>
                <a:solidFill>
                  <a:schemeClr val="bg1"/>
                </a:solidFill>
                <a:effectLst/>
                <a:uLnTx/>
                <a:uFillTx/>
                <a:latin typeface="Times New Roman" panose="02020603050405020304" pitchFamily="18" charset="0"/>
                <a:ea typeface="Times New Roman"/>
                <a:cs typeface="Times New Roman" panose="02020603050405020304" pitchFamily="18" charset="0"/>
              </a:rPr>
              <a:t> </a:t>
            </a:r>
            <a:r>
              <a:rPr kumimoji="0" lang="en-US" sz="1600" b="1" i="0" u="none" strike="noStrike" kern="1200" cap="none" spc="0" normalizeH="0" noProof="0" dirty="0" err="1" smtClean="0">
                <a:ln>
                  <a:noFill/>
                </a:ln>
                <a:solidFill>
                  <a:schemeClr val="bg1"/>
                </a:solidFill>
                <a:effectLst/>
                <a:uLnTx/>
                <a:uFillTx/>
                <a:latin typeface="Times New Roman" panose="02020603050405020304" pitchFamily="18" charset="0"/>
                <a:ea typeface="Times New Roman"/>
                <a:cs typeface="Times New Roman" panose="02020603050405020304" pitchFamily="18" charset="0"/>
              </a:rPr>
              <a:t>đường</a:t>
            </a:r>
            <a:r>
              <a:rPr kumimoji="0" lang="en-US" sz="1600" b="1" i="0" u="none" strike="noStrike" kern="1200" cap="none" spc="0" normalizeH="0" noProof="0" dirty="0" smtClean="0">
                <a:ln>
                  <a:noFill/>
                </a:ln>
                <a:solidFill>
                  <a:schemeClr val="bg1"/>
                </a:solidFill>
                <a:effectLst/>
                <a:uLnTx/>
                <a:uFillTx/>
                <a:latin typeface="Times New Roman" panose="02020603050405020304" pitchFamily="18" charset="0"/>
                <a:ea typeface="Times New Roman"/>
                <a:cs typeface="Times New Roman" panose="02020603050405020304" pitchFamily="18" charset="0"/>
              </a:rPr>
              <a:t> </a:t>
            </a:r>
            <a:r>
              <a:rPr kumimoji="0" lang="en-US" sz="1600" b="1" i="0" u="none" strike="noStrike" kern="1200" cap="none" spc="0" normalizeH="0" noProof="0" dirty="0" err="1" smtClean="0">
                <a:ln>
                  <a:noFill/>
                </a:ln>
                <a:solidFill>
                  <a:schemeClr val="bg1"/>
                </a:solidFill>
                <a:effectLst/>
                <a:uLnTx/>
                <a:uFillTx/>
                <a:latin typeface="Times New Roman" panose="02020603050405020304" pitchFamily="18" charset="0"/>
                <a:ea typeface="Times New Roman"/>
                <a:cs typeface="Times New Roman" panose="02020603050405020304" pitchFamily="18" charset="0"/>
              </a:rPr>
              <a:t>trong</a:t>
            </a:r>
            <a:r>
              <a:rPr kumimoji="0" lang="en-US" sz="1600" b="1" i="0" u="none" strike="noStrike" kern="1200" cap="none" spc="0" normalizeH="0" noProof="0" dirty="0" smtClean="0">
                <a:ln>
                  <a:noFill/>
                </a:ln>
                <a:solidFill>
                  <a:schemeClr val="bg1"/>
                </a:solidFill>
                <a:effectLst/>
                <a:uLnTx/>
                <a:uFillTx/>
                <a:latin typeface="Times New Roman" panose="02020603050405020304" pitchFamily="18" charset="0"/>
                <a:ea typeface="Times New Roman"/>
                <a:cs typeface="Times New Roman" panose="02020603050405020304" pitchFamily="18" charset="0"/>
              </a:rPr>
              <a:t> </a:t>
            </a:r>
            <a:r>
              <a:rPr kumimoji="0" lang="en-US" sz="1600" b="1" i="0" u="none" strike="noStrike" kern="1200" cap="none" spc="0" normalizeH="0" noProof="0" dirty="0" err="1" smtClean="0">
                <a:ln>
                  <a:noFill/>
                </a:ln>
                <a:solidFill>
                  <a:schemeClr val="bg1"/>
                </a:solidFill>
                <a:effectLst/>
                <a:uLnTx/>
                <a:uFillTx/>
                <a:latin typeface="Times New Roman" panose="02020603050405020304" pitchFamily="18" charset="0"/>
                <a:ea typeface="Times New Roman"/>
                <a:cs typeface="Times New Roman" panose="02020603050405020304" pitchFamily="18" charset="0"/>
              </a:rPr>
              <a:t>sinh</a:t>
            </a:r>
            <a:r>
              <a:rPr kumimoji="0" lang="en-US" sz="1600" b="1" i="0" u="none" strike="noStrike" kern="1200" cap="none" spc="0" normalizeH="0" noProof="0" dirty="0" smtClean="0">
                <a:ln>
                  <a:noFill/>
                </a:ln>
                <a:solidFill>
                  <a:schemeClr val="bg1"/>
                </a:solidFill>
                <a:effectLst/>
                <a:uLnTx/>
                <a:uFillTx/>
                <a:latin typeface="Times New Roman" panose="02020603050405020304" pitchFamily="18" charset="0"/>
                <a:ea typeface="Times New Roman"/>
                <a:cs typeface="Times New Roman" panose="02020603050405020304" pitchFamily="18" charset="0"/>
              </a:rPr>
              <a:t> </a:t>
            </a:r>
            <a:r>
              <a:rPr kumimoji="0" lang="en-US" sz="1600" b="1" i="0" u="none" strike="noStrike" kern="1200" cap="none" spc="0" normalizeH="0" noProof="0" dirty="0" err="1" smtClean="0">
                <a:ln>
                  <a:noFill/>
                </a:ln>
                <a:solidFill>
                  <a:schemeClr val="bg1"/>
                </a:solidFill>
                <a:effectLst/>
                <a:uLnTx/>
                <a:uFillTx/>
                <a:latin typeface="Times New Roman" panose="02020603050405020304" pitchFamily="18" charset="0"/>
                <a:ea typeface="Times New Roman"/>
                <a:cs typeface="Times New Roman" panose="02020603050405020304" pitchFamily="18" charset="0"/>
              </a:rPr>
              <a:t>viên</a:t>
            </a:r>
            <a:r>
              <a:rPr kumimoji="0" lang="en-US" sz="1600" b="1" i="0" u="none" strike="noStrike" kern="1200" cap="none" spc="0" normalizeH="0" noProof="0" dirty="0" smtClean="0">
                <a:ln>
                  <a:noFill/>
                </a:ln>
                <a:solidFill>
                  <a:schemeClr val="bg1"/>
                </a:solidFill>
                <a:effectLst/>
                <a:uLnTx/>
                <a:uFillTx/>
                <a:latin typeface="Times New Roman" panose="02020603050405020304" pitchFamily="18" charset="0"/>
                <a:ea typeface="Times New Roman"/>
                <a:cs typeface="Times New Roman" panose="02020603050405020304" pitchFamily="18" charset="0"/>
              </a:rPr>
              <a:t> </a:t>
            </a:r>
            <a:r>
              <a:rPr kumimoji="0" lang="en-US" sz="1600" b="1" i="0" u="none" strike="noStrike" kern="1200" cap="none" spc="0" normalizeH="0" noProof="0" dirty="0" err="1" smtClean="0">
                <a:ln>
                  <a:noFill/>
                </a:ln>
                <a:solidFill>
                  <a:schemeClr val="bg1"/>
                </a:solidFill>
                <a:effectLst/>
                <a:uLnTx/>
                <a:uFillTx/>
                <a:latin typeface="Times New Roman" panose="02020603050405020304" pitchFamily="18" charset="0"/>
                <a:ea typeface="Times New Roman"/>
                <a:cs typeface="Times New Roman" panose="02020603050405020304" pitchFamily="18" charset="0"/>
              </a:rPr>
              <a:t>Uneti</a:t>
            </a:r>
            <a:r>
              <a:rPr kumimoji="0" lang="en-US" sz="1600" b="1" i="0" u="none" strike="noStrike" kern="1200" cap="none" spc="0" normalizeH="0" noProof="0" dirty="0" smtClean="0">
                <a:ln>
                  <a:noFill/>
                </a:ln>
                <a:solidFill>
                  <a:schemeClr val="bg1"/>
                </a:solidFill>
                <a:effectLst/>
                <a:uLnTx/>
                <a:uFillTx/>
                <a:latin typeface="Times New Roman" panose="02020603050405020304" pitchFamily="18" charset="0"/>
                <a:ea typeface="Times New Roman"/>
                <a:cs typeface="Times New Roman" panose="02020603050405020304" pitchFamily="18" charset="0"/>
              </a:rPr>
              <a:t> </a:t>
            </a:r>
            <a:endParaRPr kumimoji="0" lang="en-US" sz="1600" b="1" i="0" u="none" strike="noStrike" kern="1200" cap="none" spc="0" normalizeH="0" baseline="0" noProof="0" dirty="0">
              <a:ln>
                <a:noFill/>
              </a:ln>
              <a:solidFill>
                <a:schemeClr val="bg1"/>
              </a:solidFill>
              <a:effectLst/>
              <a:uLnTx/>
              <a:uFillTx/>
              <a:latin typeface="Times New Roman" panose="02020603050405020304" pitchFamily="18" charset="0"/>
              <a:ea typeface="Times New Roman"/>
              <a:cs typeface="Times New Roman" panose="02020603050405020304" pitchFamily="18" charset="0"/>
            </a:endParaRPr>
          </a:p>
        </p:txBody>
      </p:sp>
      <p:sp>
        <p:nvSpPr>
          <p:cNvPr id="2" name="Arrow: Right 1">
            <a:extLst>
              <a:ext uri="{FF2B5EF4-FFF2-40B4-BE49-F238E27FC236}">
                <a16:creationId xmlns:a16="http://schemas.microsoft.com/office/drawing/2014/main" id="{7728AD62-A7D3-4AD1-B496-DE513B222BAC}"/>
              </a:ext>
            </a:extLst>
          </p:cNvPr>
          <p:cNvSpPr/>
          <p:nvPr/>
        </p:nvSpPr>
        <p:spPr>
          <a:xfrm>
            <a:off x="2409209" y="1743667"/>
            <a:ext cx="428625" cy="1613969"/>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642937" y="321469"/>
            <a:ext cx="7510463" cy="276999"/>
          </a:xfrm>
          <a:prstGeom prst="rect">
            <a:avLst/>
          </a:prstGeom>
          <a:solidFill>
            <a:srgbClr val="FFC0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chemeClr val="bg1"/>
                </a:solidFill>
                <a:effectLst/>
                <a:uLnTx/>
                <a:uFillTx/>
                <a:latin typeface="Times New Roman" pitchFamily="18" charset="0"/>
                <a:ea typeface="+mn-ea"/>
                <a:cs typeface="Times New Roman" pitchFamily="18" charset="0"/>
              </a:rPr>
              <a:t>Phần</a:t>
            </a:r>
            <a:r>
              <a:rPr kumimoji="0" lang="en-US" sz="1200" b="1" i="0" u="none" strike="noStrike" kern="1200" cap="none" spc="0" normalizeH="0" baseline="0" noProof="0" dirty="0">
                <a:ln>
                  <a:noFill/>
                </a:ln>
                <a:solidFill>
                  <a:schemeClr val="bg1"/>
                </a:solidFill>
                <a:effectLst/>
                <a:uLnTx/>
                <a:uFillTx/>
                <a:latin typeface="Times New Roman" pitchFamily="18" charset="0"/>
                <a:ea typeface="+mn-ea"/>
                <a:cs typeface="Times New Roman" pitchFamily="18" charset="0"/>
              </a:rPr>
              <a:t> II: NHỮNG CHỦ TRƯƠNG, ĐỊNH HƯỚNG CỦA NHÀ TRƯỜNG VÀ QUYỀN LỢI CỦA SINH VIÊN</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78397" y="958404"/>
            <a:ext cx="6258230" cy="3674331"/>
          </a:xfrm>
          <a:prstGeom prst="rect">
            <a:avLst/>
          </a:prstGeom>
        </p:spPr>
      </p:pic>
    </p:spTree>
    <p:extLst>
      <p:ext uri="{BB962C8B-B14F-4D97-AF65-F5344CB8AC3E}">
        <p14:creationId xmlns:p14="http://schemas.microsoft.com/office/powerpoint/2010/main" val="3731144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750"/>
                                        <p:tgtEl>
                                          <p:spTgt spid="12"/>
                                        </p:tgtEl>
                                      </p:cBhvr>
                                    </p:animEffect>
                                  </p:childTnLst>
                                </p:cTn>
                              </p:par>
                            </p:childTnLst>
                          </p:cTn>
                        </p:par>
                        <p:par>
                          <p:cTn id="8" fill="hold">
                            <p:stCondLst>
                              <p:cond delay="750"/>
                            </p:stCondLst>
                            <p:childTnLst>
                              <p:par>
                                <p:cTn id="9" presetID="16" presetClass="entr" presetSubtype="2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par>
                          <p:cTn id="12" fill="hold">
                            <p:stCondLst>
                              <p:cond delay="1250"/>
                            </p:stCondLst>
                            <p:childTnLst>
                              <p:par>
                                <p:cTn id="13" presetID="6" presetClass="entr" presetSubtype="16" fill="hold" nodeType="afterEffect">
                                  <p:stCondLst>
                                    <p:cond delay="1000"/>
                                  </p:stCondLst>
                                  <p:childTnLst>
                                    <p:set>
                                      <p:cBhvr>
                                        <p:cTn id="14" dur="1" fill="hold">
                                          <p:stCondLst>
                                            <p:cond delay="0"/>
                                          </p:stCondLst>
                                        </p:cTn>
                                        <p:tgtEl>
                                          <p:spTgt spid="9"/>
                                        </p:tgtEl>
                                        <p:attrNameLst>
                                          <p:attrName>style.visibility</p:attrName>
                                        </p:attrNameLst>
                                      </p:cBhvr>
                                      <p:to>
                                        <p:strVal val="visible"/>
                                      </p:to>
                                    </p:set>
                                    <p:animEffect transition="in" filter="circle(in)">
                                      <p:cBhvr>
                                        <p:cTn id="1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1"/>
          <p:cNvSpPr txBox="1">
            <a:spLocks noChangeArrowheads="1"/>
          </p:cNvSpPr>
          <p:nvPr/>
        </p:nvSpPr>
        <p:spPr bwMode="auto">
          <a:xfrm>
            <a:off x="642938" y="321469"/>
            <a:ext cx="7586662" cy="253916"/>
          </a:xfrm>
          <a:prstGeom prst="rect">
            <a:avLst/>
          </a:prstGeom>
          <a:solidFill>
            <a:srgbClr val="FFC000"/>
          </a:solidFill>
          <a:ln w="9525">
            <a:noFill/>
            <a:miter lim="800000"/>
            <a:headEnd/>
            <a:tailEnd/>
          </a:ln>
        </p:spPr>
        <p:txBody>
          <a:bodyPr wrap="square" lIns="68580" tIns="34290" rIns="68580" bIns="34290">
            <a:spAutoFit/>
          </a:bodyPr>
          <a:lstStyle/>
          <a:p>
            <a:pPr lvl="0" algn="ctr"/>
            <a:r>
              <a:rPr lang="en-US" sz="1200" b="1" dirty="0" err="1">
                <a:solidFill>
                  <a:schemeClr val="bg1"/>
                </a:solidFill>
                <a:latin typeface="Times New Roman" pitchFamily="18" charset="0"/>
                <a:cs typeface="Times New Roman" pitchFamily="18" charset="0"/>
              </a:rPr>
              <a:t>Phần</a:t>
            </a:r>
            <a:r>
              <a:rPr lang="en-US" sz="1200" b="1" dirty="0">
                <a:solidFill>
                  <a:schemeClr val="bg1"/>
                </a:solidFill>
                <a:latin typeface="Times New Roman" pitchFamily="18" charset="0"/>
                <a:cs typeface="Times New Roman" pitchFamily="18" charset="0"/>
              </a:rPr>
              <a:t> II: NHỮNG CHỦ TRƯƠNG, ĐỊNH HƯỚNG CỦA NHÀ TRƯỜNG VÀ QUYỀN LỢI CỦA SINH VIÊN</a:t>
            </a:r>
          </a:p>
        </p:txBody>
      </p:sp>
      <p:sp>
        <p:nvSpPr>
          <p:cNvPr id="10" name="TextBox 9"/>
          <p:cNvSpPr txBox="1"/>
          <p:nvPr/>
        </p:nvSpPr>
        <p:spPr>
          <a:xfrm>
            <a:off x="715194" y="868036"/>
            <a:ext cx="7633105" cy="346249"/>
          </a:xfrm>
          <a:prstGeom prst="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68580" tIns="34290" rIns="68580" bIns="3429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srgbClr val="FF0000"/>
                </a:solidFill>
                <a:effectLst/>
                <a:uLnTx/>
                <a:uFillTx/>
                <a:latin typeface="Times New Roman" panose="02020603050405020304" pitchFamily="18" charset="0"/>
                <a:ea typeface="+mn-ea"/>
                <a:cs typeface="Times New Roman" panose="02020603050405020304" pitchFamily="18" charset="0"/>
              </a:rPr>
              <a:t>NHỮNG</a:t>
            </a:r>
            <a:r>
              <a:rPr kumimoji="0" lang="en-US" sz="1800" b="1" i="0" u="none" strike="noStrike" kern="1200" cap="none" spc="0" normalizeH="0" noProof="0" dirty="0" smtClean="0">
                <a:ln>
                  <a:noFill/>
                </a:ln>
                <a:solidFill>
                  <a:srgbClr val="FF0000"/>
                </a:solidFill>
                <a:effectLst/>
                <a:uLnTx/>
                <a:uFillTx/>
                <a:latin typeface="Times New Roman" panose="02020603050405020304" pitchFamily="18" charset="0"/>
                <a:ea typeface="+mn-ea"/>
                <a:cs typeface="Times New Roman" panose="02020603050405020304" pitchFamily="18" charset="0"/>
              </a:rPr>
              <a:t> QUYỀN LỢI CỤ THỂ DÀNH CHO SINH VIÊN KHÓA 15</a:t>
            </a:r>
            <a:endParaRPr kumimoji="0" lang="en-US"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graphicFrame>
        <p:nvGraphicFramePr>
          <p:cNvPr id="8" name="Diagram 7"/>
          <p:cNvGraphicFramePr/>
          <p:nvPr>
            <p:extLst>
              <p:ext uri="{D42A27DB-BD31-4B8C-83A1-F6EECF244321}">
                <p14:modId xmlns:p14="http://schemas.microsoft.com/office/powerpoint/2010/main" val="281015553"/>
              </p:ext>
            </p:extLst>
          </p:nvPr>
        </p:nvGraphicFramePr>
        <p:xfrm>
          <a:off x="715194" y="1380830"/>
          <a:ext cx="7895406" cy="33515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2027256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1000"/>
                            </p:stCondLst>
                            <p:childTnLst>
                              <p:par>
                                <p:cTn id="9" presetID="42" presetClass="entr" presetSubtype="0" fill="hold" grpId="0" nodeType="afterEffect">
                                  <p:stCondLst>
                                    <p:cond delay="75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750"/>
                                        <p:tgtEl>
                                          <p:spTgt spid="8"/>
                                        </p:tgtEl>
                                      </p:cBhvr>
                                    </p:animEffect>
                                    <p:anim calcmode="lin" valueType="num">
                                      <p:cBhvr>
                                        <p:cTn id="12" dur="750" fill="hold"/>
                                        <p:tgtEl>
                                          <p:spTgt spid="8"/>
                                        </p:tgtEl>
                                        <p:attrNameLst>
                                          <p:attrName>ppt_x</p:attrName>
                                        </p:attrNameLst>
                                      </p:cBhvr>
                                      <p:tavLst>
                                        <p:tav tm="0">
                                          <p:val>
                                            <p:strVal val="#ppt_x"/>
                                          </p:val>
                                        </p:tav>
                                        <p:tav tm="100000">
                                          <p:val>
                                            <p:strVal val="#ppt_x"/>
                                          </p:val>
                                        </p:tav>
                                      </p:tavLst>
                                    </p:anim>
                                    <p:anim calcmode="lin" valueType="num">
                                      <p:cBhvr>
                                        <p:cTn id="13"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1"/>
          <p:cNvSpPr txBox="1">
            <a:spLocks noChangeArrowheads="1"/>
          </p:cNvSpPr>
          <p:nvPr/>
        </p:nvSpPr>
        <p:spPr bwMode="auto">
          <a:xfrm>
            <a:off x="642938" y="321469"/>
            <a:ext cx="7586662" cy="253916"/>
          </a:xfrm>
          <a:prstGeom prst="rect">
            <a:avLst/>
          </a:prstGeom>
          <a:solidFill>
            <a:srgbClr val="FFC000"/>
          </a:solidFill>
          <a:ln w="9525">
            <a:noFill/>
            <a:miter lim="800000"/>
            <a:headEnd/>
            <a:tailEnd/>
          </a:ln>
        </p:spPr>
        <p:txBody>
          <a:bodyPr wrap="square" lIns="68580" tIns="34290" rIns="68580" bIns="34290">
            <a:spAutoFit/>
          </a:bodyPr>
          <a:lstStyle/>
          <a:p>
            <a:pPr algn="ctr"/>
            <a:r>
              <a:rPr lang="en-US" sz="1200" b="1" dirty="0" err="1">
                <a:solidFill>
                  <a:schemeClr val="bg1"/>
                </a:solidFill>
                <a:latin typeface="Times New Roman" pitchFamily="18" charset="0"/>
                <a:cs typeface="Times New Roman" pitchFamily="18" charset="0"/>
              </a:rPr>
              <a:t>Phần</a:t>
            </a:r>
            <a:r>
              <a:rPr lang="en-US" sz="1200" b="1" dirty="0">
                <a:solidFill>
                  <a:schemeClr val="bg1"/>
                </a:solidFill>
                <a:latin typeface="Times New Roman" pitchFamily="18" charset="0"/>
                <a:cs typeface="Times New Roman" pitchFamily="18" charset="0"/>
              </a:rPr>
              <a:t> II: NHỮNG CHỦ TRƯƠNG, ĐỊNH HƯỚNG CỦA NHÀ TRƯỜNG VÀ QUYỀN LỢI CỦA SINH </a:t>
            </a:r>
            <a:r>
              <a:rPr lang="en-US" sz="1200" b="1" dirty="0" smtClean="0">
                <a:solidFill>
                  <a:schemeClr val="bg1"/>
                </a:solidFill>
                <a:latin typeface="Times New Roman" pitchFamily="18" charset="0"/>
                <a:cs typeface="Times New Roman" pitchFamily="18" charset="0"/>
              </a:rPr>
              <a:t>VIÊN</a:t>
            </a:r>
            <a:endParaRPr kumimoji="0" lang="en-US" sz="1700" b="1"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endParaRPr>
          </a:p>
        </p:txBody>
      </p:sp>
      <p:sp>
        <p:nvSpPr>
          <p:cNvPr id="10" name="TextBox 9"/>
          <p:cNvSpPr txBox="1"/>
          <p:nvPr/>
        </p:nvSpPr>
        <p:spPr>
          <a:xfrm>
            <a:off x="715194" y="907364"/>
            <a:ext cx="7633105" cy="346249"/>
          </a:xfrm>
          <a:prstGeom prst="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68580" tIns="34290" rIns="68580" bIns="3429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srgbClr val="FF0000"/>
                </a:solidFill>
                <a:effectLst/>
                <a:uLnTx/>
                <a:uFillTx/>
                <a:latin typeface="Times New Roman" panose="02020603050405020304" pitchFamily="18" charset="0"/>
                <a:ea typeface="+mn-ea"/>
                <a:cs typeface="Times New Roman" panose="02020603050405020304" pitchFamily="18" charset="0"/>
              </a:rPr>
              <a:t>NHỮNG QUYỀN LỢI CỤ THỂ DÀNH CHO SINH VIÊN KHÓA 15</a:t>
            </a:r>
            <a:endParaRPr kumimoji="0" lang="en-US"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graphicFrame>
        <p:nvGraphicFramePr>
          <p:cNvPr id="8" name="Diagram 7"/>
          <p:cNvGraphicFramePr/>
          <p:nvPr>
            <p:extLst>
              <p:ext uri="{D42A27DB-BD31-4B8C-83A1-F6EECF244321}">
                <p14:modId xmlns:p14="http://schemas.microsoft.com/office/powerpoint/2010/main" val="3057861949"/>
              </p:ext>
            </p:extLst>
          </p:nvPr>
        </p:nvGraphicFramePr>
        <p:xfrm>
          <a:off x="715194" y="1321836"/>
          <a:ext cx="7895406" cy="33515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4928054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1000"/>
                            </p:stCondLst>
                            <p:childTnLst>
                              <p:par>
                                <p:cTn id="9" presetID="42" presetClass="entr" presetSubtype="0" fill="hold" grpId="0" nodeType="afterEffect">
                                  <p:stCondLst>
                                    <p:cond delay="75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750"/>
                                        <p:tgtEl>
                                          <p:spTgt spid="8"/>
                                        </p:tgtEl>
                                      </p:cBhvr>
                                    </p:animEffect>
                                    <p:anim calcmode="lin" valueType="num">
                                      <p:cBhvr>
                                        <p:cTn id="12" dur="750" fill="hold"/>
                                        <p:tgtEl>
                                          <p:spTgt spid="8"/>
                                        </p:tgtEl>
                                        <p:attrNameLst>
                                          <p:attrName>ppt_x</p:attrName>
                                        </p:attrNameLst>
                                      </p:cBhvr>
                                      <p:tavLst>
                                        <p:tav tm="0">
                                          <p:val>
                                            <p:strVal val="#ppt_x"/>
                                          </p:val>
                                        </p:tav>
                                        <p:tav tm="100000">
                                          <p:val>
                                            <p:strVal val="#ppt_x"/>
                                          </p:val>
                                        </p:tav>
                                      </p:tavLst>
                                    </p:anim>
                                    <p:anim calcmode="lin" valueType="num">
                                      <p:cBhvr>
                                        <p:cTn id="13"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715194" y="868036"/>
            <a:ext cx="7633105" cy="346249"/>
          </a:xfrm>
          <a:prstGeom prst="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68580" tIns="34290" rIns="68580" bIns="3429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srgbClr val="FF0000"/>
                </a:solidFill>
                <a:effectLst/>
                <a:uLnTx/>
                <a:uFillTx/>
                <a:latin typeface="Times New Roman" panose="02020603050405020304" pitchFamily="18" charset="0"/>
                <a:ea typeface="+mn-ea"/>
                <a:cs typeface="Times New Roman" panose="02020603050405020304" pitchFamily="18" charset="0"/>
              </a:rPr>
              <a:t>NHỮNG QUYỀN LỢI CỤ THỂ DÀNH CHO SINH VIÊN KHÓA 15</a:t>
            </a:r>
            <a:endParaRPr kumimoji="0" lang="en-US"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graphicFrame>
        <p:nvGraphicFramePr>
          <p:cNvPr id="8" name="Diagram 7"/>
          <p:cNvGraphicFramePr/>
          <p:nvPr>
            <p:extLst>
              <p:ext uri="{D42A27DB-BD31-4B8C-83A1-F6EECF244321}">
                <p14:modId xmlns:p14="http://schemas.microsoft.com/office/powerpoint/2010/main" val="2316901171"/>
              </p:ext>
            </p:extLst>
          </p:nvPr>
        </p:nvGraphicFramePr>
        <p:xfrm>
          <a:off x="715194" y="1321836"/>
          <a:ext cx="7895406" cy="33515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angle 1"/>
          <p:cNvSpPr/>
          <p:nvPr/>
        </p:nvSpPr>
        <p:spPr>
          <a:xfrm>
            <a:off x="715194" y="285751"/>
            <a:ext cx="7438206" cy="276999"/>
          </a:xfrm>
          <a:prstGeom prst="rect">
            <a:avLst/>
          </a:prstGeom>
          <a:solidFill>
            <a:srgbClr val="FFC000"/>
          </a:solidFill>
        </p:spPr>
        <p:txBody>
          <a:bodyPr wrap="square">
            <a:spAutoFit/>
          </a:bodyPr>
          <a:lstStyle/>
          <a:p>
            <a:pPr lvl="0"/>
            <a:r>
              <a:rPr lang="en-US" sz="1200" b="1" dirty="0" err="1">
                <a:solidFill>
                  <a:schemeClr val="bg1"/>
                </a:solidFill>
                <a:latin typeface="Times New Roman" pitchFamily="18" charset="0"/>
                <a:cs typeface="Times New Roman" pitchFamily="18" charset="0"/>
              </a:rPr>
              <a:t>Phần</a:t>
            </a:r>
            <a:r>
              <a:rPr lang="en-US" sz="1200" b="1" dirty="0">
                <a:solidFill>
                  <a:schemeClr val="bg1"/>
                </a:solidFill>
                <a:latin typeface="Times New Roman" pitchFamily="18" charset="0"/>
                <a:cs typeface="Times New Roman" pitchFamily="18" charset="0"/>
              </a:rPr>
              <a:t> II: NHỮNG CHỦ TRƯƠNG, ĐỊNH HƯỚNG CỦA NHÀ TRƯỜNG VÀ QUYỀN LỢI CỦA SINH VIÊN</a:t>
            </a:r>
          </a:p>
        </p:txBody>
      </p:sp>
    </p:spTree>
    <p:extLst>
      <p:ext uri="{BB962C8B-B14F-4D97-AF65-F5344CB8AC3E}">
        <p14:creationId xmlns:p14="http://schemas.microsoft.com/office/powerpoint/2010/main" val="19110522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1000"/>
                            </p:stCondLst>
                            <p:childTnLst>
                              <p:par>
                                <p:cTn id="9" presetID="42" presetClass="entr" presetSubtype="0" fill="hold" grpId="0" nodeType="afterEffect">
                                  <p:stCondLst>
                                    <p:cond delay="75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750"/>
                                        <p:tgtEl>
                                          <p:spTgt spid="8"/>
                                        </p:tgtEl>
                                      </p:cBhvr>
                                    </p:animEffect>
                                    <p:anim calcmode="lin" valueType="num">
                                      <p:cBhvr>
                                        <p:cTn id="12" dur="750" fill="hold"/>
                                        <p:tgtEl>
                                          <p:spTgt spid="8"/>
                                        </p:tgtEl>
                                        <p:attrNameLst>
                                          <p:attrName>ppt_x</p:attrName>
                                        </p:attrNameLst>
                                      </p:cBhvr>
                                      <p:tavLst>
                                        <p:tav tm="0">
                                          <p:val>
                                            <p:strVal val="#ppt_x"/>
                                          </p:val>
                                        </p:tav>
                                        <p:tav tm="100000">
                                          <p:val>
                                            <p:strVal val="#ppt_x"/>
                                          </p:val>
                                        </p:tav>
                                      </p:tavLst>
                                    </p:anim>
                                    <p:anim calcmode="lin" valueType="num">
                                      <p:cBhvr>
                                        <p:cTn id="13"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642938" y="321469"/>
            <a:ext cx="7586662" cy="253916"/>
          </a:xfrm>
          <a:prstGeom prst="rect">
            <a:avLst/>
          </a:prstGeom>
          <a:solidFill>
            <a:srgbClr val="FFC000"/>
          </a:solidFill>
          <a:ln w="9525">
            <a:noFill/>
            <a:miter lim="800000"/>
            <a:headEnd/>
            <a:tailEnd/>
          </a:ln>
        </p:spPr>
        <p:txBody>
          <a:bodyPr wrap="square" lIns="68580" tIns="34290" rIns="68580" bIns="34290">
            <a:spAutoFit/>
          </a:bodyPr>
          <a:lstStyle/>
          <a:p>
            <a:pPr lvl="0"/>
            <a:r>
              <a:rPr lang="en-US" sz="1200" b="1" dirty="0" err="1">
                <a:solidFill>
                  <a:schemeClr val="bg1"/>
                </a:solidFill>
                <a:latin typeface="Times New Roman" pitchFamily="18" charset="0"/>
                <a:cs typeface="Times New Roman" pitchFamily="18" charset="0"/>
              </a:rPr>
              <a:t>Phần</a:t>
            </a:r>
            <a:r>
              <a:rPr lang="en-US" sz="1200" b="1" dirty="0">
                <a:solidFill>
                  <a:schemeClr val="bg1"/>
                </a:solidFill>
                <a:latin typeface="Times New Roman" pitchFamily="18" charset="0"/>
                <a:cs typeface="Times New Roman" pitchFamily="18" charset="0"/>
              </a:rPr>
              <a:t> II: NHỮNG CHỦ TRƯƠNG, ĐỊNH HƯỚNG CỦA NHÀ TRƯỜNG VÀ QUYỀN LỢI CỦA SINH VIÊN</a:t>
            </a:r>
          </a:p>
        </p:txBody>
      </p:sp>
      <p:sp>
        <p:nvSpPr>
          <p:cNvPr id="15" name="TextBox 1"/>
          <p:cNvSpPr txBox="1">
            <a:spLocks noChangeArrowheads="1"/>
          </p:cNvSpPr>
          <p:nvPr/>
        </p:nvSpPr>
        <p:spPr bwMode="auto">
          <a:xfrm>
            <a:off x="716682" y="818000"/>
            <a:ext cx="7586662" cy="5239896"/>
          </a:xfrm>
          <a:prstGeom prst="rect">
            <a:avLst/>
          </a:prstGeom>
          <a:solidFill>
            <a:srgbClr val="92D050"/>
          </a:solidFill>
          <a:ln w="9525">
            <a:noFill/>
            <a:miter lim="800000"/>
            <a:headEnd/>
            <a:tailEnd/>
          </a:ln>
        </p:spPr>
        <p:txBody>
          <a:bodyPr wrap="square" lIns="68580" tIns="34290" rIns="68580" bIns="34290">
            <a:spAutoFit/>
          </a:bodyPr>
          <a:lstStyle/>
          <a:p>
            <a:pPr algn="ctr">
              <a:lnSpc>
                <a:spcPct val="150000"/>
              </a:lnSpc>
            </a:pPr>
            <a:r>
              <a:rPr lang="en-US" b="1" dirty="0" smtClean="0">
                <a:latin typeface="Times New Roman" panose="02020603050405020304" pitchFamily="18" charset="0"/>
                <a:cs typeface="Times New Roman" panose="02020603050405020304" pitchFamily="18" charset="0"/>
              </a:rPr>
              <a:t>CÁC EM LƯU Ý TRẢ LỜI ĐẦY ĐỦ NỘI DUNG KHẢO </a:t>
            </a:r>
            <a:r>
              <a:rPr lang="en-US" b="1" dirty="0">
                <a:latin typeface="Times New Roman" panose="02020603050405020304" pitchFamily="18" charset="0"/>
                <a:cs typeface="Times New Roman" panose="02020603050405020304" pitchFamily="18" charset="0"/>
              </a:rPr>
              <a:t>SÁT </a:t>
            </a:r>
            <a:endParaRPr lang="en-US" b="1" dirty="0" smtClean="0">
              <a:latin typeface="Times New Roman" panose="02020603050405020304" pitchFamily="18" charset="0"/>
              <a:cs typeface="Times New Roman" panose="02020603050405020304" pitchFamily="18" charset="0"/>
            </a:endParaRPr>
          </a:p>
          <a:p>
            <a:pPr algn="just">
              <a:lnSpc>
                <a:spcPct val="150000"/>
              </a:lnSpc>
            </a:pPr>
            <a:r>
              <a:rPr lang="en-US" b="1" dirty="0" smtClean="0">
                <a:latin typeface="Times New Roman" panose="02020603050405020304" pitchFamily="18" charset="0"/>
                <a:cs typeface="Times New Roman" panose="02020603050405020304" pitchFamily="18" charset="0"/>
              </a:rPr>
              <a:t>THÔNG </a:t>
            </a:r>
            <a:r>
              <a:rPr lang="en-US" b="1" dirty="0">
                <a:latin typeface="Times New Roman" panose="02020603050405020304" pitchFamily="18" charset="0"/>
                <a:cs typeface="Times New Roman" panose="02020603050405020304" pitchFamily="18" charset="0"/>
              </a:rPr>
              <a:t>TIN, KẾT QUẢ THI TỐT NGHIỆP THPT NĂM </a:t>
            </a:r>
            <a:r>
              <a:rPr lang="en-US" b="1" dirty="0" smtClean="0">
                <a:latin typeface="Times New Roman" panose="02020603050405020304" pitchFamily="18" charset="0"/>
                <a:cs typeface="Times New Roman" panose="02020603050405020304" pitchFamily="18" charset="0"/>
              </a:rPr>
              <a:t>2021 ĐỐI </a:t>
            </a:r>
            <a:r>
              <a:rPr lang="en-US" b="1" dirty="0">
                <a:latin typeface="Times New Roman" panose="02020603050405020304" pitchFamily="18" charset="0"/>
                <a:cs typeface="Times New Roman" panose="02020603050405020304" pitchFamily="18" charset="0"/>
              </a:rPr>
              <a:t>VỚI SINH VIÊN ĐẠI HỌC HỆ CHÍNH QUY KHÓA 15 </a:t>
            </a:r>
            <a:r>
              <a:rPr lang="en-US" b="1" dirty="0" smtClean="0">
                <a:latin typeface="Times New Roman" panose="02020603050405020304" pitchFamily="18" charset="0"/>
                <a:cs typeface="Times New Roman" panose="02020603050405020304" pitchFamily="18" charset="0"/>
              </a:rPr>
              <a:t>KHI </a:t>
            </a:r>
            <a:r>
              <a:rPr lang="en-US" b="1" dirty="0">
                <a:latin typeface="Times New Roman" panose="02020603050405020304" pitchFamily="18" charset="0"/>
                <a:cs typeface="Times New Roman" panose="02020603050405020304" pitchFamily="18" charset="0"/>
              </a:rPr>
              <a:t>ĐĂNG NHẬP TRANG SINH </a:t>
            </a:r>
            <a:r>
              <a:rPr lang="en-US" b="1">
                <a:latin typeface="Times New Roman" panose="02020603050405020304" pitchFamily="18" charset="0"/>
                <a:cs typeface="Times New Roman" panose="02020603050405020304" pitchFamily="18" charset="0"/>
              </a:rPr>
              <a:t>VIÊN </a:t>
            </a:r>
            <a:r>
              <a:rPr lang="en-US" b="1" smtClean="0">
                <a:latin typeface="Times New Roman" panose="02020603050405020304" pitchFamily="18" charset="0"/>
                <a:cs typeface="Times New Roman" panose="02020603050405020304" pitchFamily="18" charset="0"/>
              </a:rPr>
              <a:t>UNETI; KHAI THÔNG TIN PHỤC VỤ CÔNG TÁC MUA BHYT VÀ BHTT </a:t>
            </a:r>
            <a:endParaRPr lang="en-US" dirty="0">
              <a:latin typeface="Times New Roman" panose="02020603050405020304" pitchFamily="18" charset="0"/>
              <a:cs typeface="Times New Roman" panose="02020603050405020304" pitchFamily="18" charset="0"/>
            </a:endParaRPr>
          </a:p>
          <a:p>
            <a:pPr>
              <a:lnSpc>
                <a:spcPct val="150000"/>
              </a:lnSpc>
            </a:pPr>
            <a:r>
              <a:rPr lang="en-US" dirty="0" smtClean="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Thông</a:t>
            </a:r>
            <a:r>
              <a:rPr lang="en-US" dirty="0">
                <a:latin typeface="Times New Roman" panose="02020603050405020304" pitchFamily="18" charset="0"/>
                <a:cs typeface="Times New Roman" panose="02020603050405020304" pitchFamily="18" charset="0"/>
              </a:rPr>
              <a:t> tin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kết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tốt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nghiệp</a:t>
            </a:r>
            <a:r>
              <a:rPr lang="en-US" dirty="0">
                <a:latin typeface="Times New Roman" panose="02020603050405020304" pitchFamily="18" charset="0"/>
                <a:cs typeface="Times New Roman" panose="02020603050405020304" pitchFamily="18" charset="0"/>
              </a:rPr>
              <a:t> THPT </a:t>
            </a:r>
            <a:r>
              <a:rPr lang="en-US" dirty="0" err="1">
                <a:latin typeface="Times New Roman" panose="02020603050405020304" pitchFamily="18" charset="0"/>
                <a:cs typeface="Times New Roman" panose="02020603050405020304" pitchFamily="18" charset="0"/>
              </a:rPr>
              <a:t>năm</a:t>
            </a:r>
            <a:r>
              <a:rPr lang="en-US" dirty="0">
                <a:latin typeface="Times New Roman" panose="02020603050405020304" pitchFamily="18" charset="0"/>
                <a:cs typeface="Times New Roman" panose="02020603050405020304" pitchFamily="18" charset="0"/>
              </a:rPr>
              <a:t> 2021:</a:t>
            </a:r>
          </a:p>
          <a:p>
            <a:pPr>
              <a:lnSpc>
                <a:spcPct val="150000"/>
              </a:lnSpc>
            </a:pPr>
            <a:r>
              <a:rPr lang="en-US" dirty="0" smtClean="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Đăng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ký</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học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chương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trình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lượng</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r>
              <a:rPr lang="en-US" u="sng" dirty="0" smtClean="0">
                <a:latin typeface="Times New Roman" panose="02020603050405020304" pitchFamily="18" charset="0"/>
                <a:cs typeface="Times New Roman" panose="02020603050405020304" pitchFamily="18" charset="0"/>
                <a:hlinkClick r:id="rId2"/>
              </a:rPr>
              <a:t>https</a:t>
            </a:r>
            <a:r>
              <a:rPr lang="en-US" u="sng">
                <a:latin typeface="Times New Roman" panose="02020603050405020304" pitchFamily="18" charset="0"/>
                <a:cs typeface="Times New Roman" panose="02020603050405020304" pitchFamily="18" charset="0"/>
                <a:hlinkClick r:id="rId2"/>
              </a:rPr>
              <a:t>://</a:t>
            </a:r>
            <a:r>
              <a:rPr lang="en-US" u="sng" smtClean="0">
                <a:latin typeface="Times New Roman" panose="02020603050405020304" pitchFamily="18" charset="0"/>
                <a:cs typeface="Times New Roman" panose="02020603050405020304" pitchFamily="18" charset="0"/>
                <a:hlinkClick r:id="rId2"/>
              </a:rPr>
              <a:t>drive.google.com/file/d/1SIUA0tW8ZF579uljRk01qGyx-7Z0sjtR/view?ts=6110e90c</a:t>
            </a:r>
            <a:endParaRPr lang="en-US" u="sng" smtClean="0">
              <a:latin typeface="Times New Roman" panose="02020603050405020304" pitchFamily="18" charset="0"/>
              <a:cs typeface="Times New Roman" panose="02020603050405020304" pitchFamily="18" charset="0"/>
            </a:endParaRPr>
          </a:p>
          <a:p>
            <a:pPr>
              <a:lnSpc>
                <a:spcPct val="150000"/>
              </a:lnSpc>
            </a:pPr>
            <a:r>
              <a:rPr lang="en-US" smtClean="0">
                <a:latin typeface="Times New Roman" panose="02020603050405020304" pitchFamily="18" charset="0"/>
                <a:cs typeface="Times New Roman" panose="02020603050405020304" pitchFamily="18" charset="0"/>
              </a:rPr>
              <a:t>3. Khai báo thông tin BHYT &amp; BHTT</a:t>
            </a:r>
          </a:p>
          <a:p>
            <a:pPr>
              <a:lnSpc>
                <a:spcPct val="150000"/>
              </a:lnSpc>
            </a:pPr>
            <a:r>
              <a:rPr lang="en-US">
                <a:solidFill>
                  <a:srgbClr val="0070C0"/>
                </a:solidFill>
                <a:latin typeface="Times New Roman" panose="02020603050405020304" pitchFamily="18" charset="0"/>
                <a:cs typeface="Times New Roman" panose="02020603050405020304" pitchFamily="18" charset="0"/>
              </a:rPr>
              <a:t>https://docs.google.com/forms/d/1Fv1XJ1PnG2_PjtX8Vzt-UWx0tOGI-jjeqnj61Xg6U90/viewform?edit_requested=true&amp;pli=1</a:t>
            </a:r>
            <a:endParaRPr lang="en-US" dirty="0">
              <a:solidFill>
                <a:srgbClr val="0070C0"/>
              </a:solidFill>
              <a:latin typeface="Times New Roman" panose="02020603050405020304" pitchFamily="18" charset="0"/>
              <a:cs typeface="Times New Roman" panose="02020603050405020304" pitchFamily="18" charset="0"/>
            </a:endParaRPr>
          </a:p>
          <a:p>
            <a:pPr lvl="0"/>
            <a:endParaRPr lang="en-US" sz="1200" b="1"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3647702496"/>
      </p:ext>
    </p:extLst>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642938" y="321469"/>
            <a:ext cx="7586662" cy="284693"/>
          </a:xfrm>
          <a:prstGeom prst="rect">
            <a:avLst/>
          </a:prstGeom>
          <a:solidFill>
            <a:srgbClr val="FFC000"/>
          </a:solidFill>
          <a:ln w="9525">
            <a:noFill/>
            <a:miter lim="800000"/>
            <a:headEnd/>
            <a:tailEnd/>
          </a:ln>
        </p:spPr>
        <p:txBody>
          <a:bodyPr wrap="square" lIns="68580" tIns="34290" rIns="68580" bIns="3429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white"/>
                </a:solidFill>
                <a:effectLst/>
                <a:uLnTx/>
                <a:uFillTx/>
                <a:latin typeface="Times New Roman" pitchFamily="18" charset="0"/>
                <a:ea typeface="+mn-ea"/>
                <a:cs typeface="Times New Roman" pitchFamily="18" charset="0"/>
              </a:rPr>
              <a:t>Phần</a:t>
            </a:r>
            <a:r>
              <a:rPr kumimoji="0" lang="en-US" sz="1400" b="1" i="0" u="none" strike="noStrike" kern="1200" cap="none" spc="0" normalizeH="0" baseline="0" noProof="0" dirty="0">
                <a:ln>
                  <a:noFill/>
                </a:ln>
                <a:solidFill>
                  <a:prstClr val="white"/>
                </a:solidFill>
                <a:effectLst/>
                <a:uLnTx/>
                <a:uFillTx/>
                <a:latin typeface="Times New Roman" pitchFamily="18" charset="0"/>
                <a:ea typeface="+mn-ea"/>
                <a:cs typeface="Times New Roman" pitchFamily="18" charset="0"/>
              </a:rPr>
              <a:t> III: MỘT SỐ KÊNH THÔNG TIN HỖ TRỢ, GIẢI ĐÁP THẮC MẮC CHO SINH VIÊN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8154" y="825911"/>
            <a:ext cx="3407646" cy="3740055"/>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6800" y="829565"/>
            <a:ext cx="3352800" cy="3736402"/>
          </a:xfrm>
          <a:prstGeom prst="rect">
            <a:avLst/>
          </a:prstGeom>
        </p:spPr>
      </p:pic>
    </p:spTree>
    <p:extLst>
      <p:ext uri="{BB962C8B-B14F-4D97-AF65-F5344CB8AC3E}">
        <p14:creationId xmlns:p14="http://schemas.microsoft.com/office/powerpoint/2010/main" val="104124988"/>
      </p:ext>
    </p:extLst>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1"/>
          <p:cNvSpPr txBox="1">
            <a:spLocks noChangeArrowheads="1"/>
          </p:cNvSpPr>
          <p:nvPr/>
        </p:nvSpPr>
        <p:spPr bwMode="auto">
          <a:xfrm>
            <a:off x="642938" y="321469"/>
            <a:ext cx="7586662" cy="284693"/>
          </a:xfrm>
          <a:prstGeom prst="rect">
            <a:avLst/>
          </a:prstGeom>
          <a:solidFill>
            <a:srgbClr val="FFC000"/>
          </a:solidFill>
          <a:ln w="9525">
            <a:noFill/>
            <a:miter lim="800000"/>
            <a:headEnd/>
            <a:tailEnd/>
          </a:ln>
        </p:spPr>
        <p:txBody>
          <a:bodyPr wrap="square" lIns="68580" tIns="34290" rIns="68580" bIns="34290">
            <a:spAutoFit/>
          </a:bodyPr>
          <a:lstStyle/>
          <a:p>
            <a:pPr lvl="0" algn="ctr"/>
            <a:r>
              <a:rPr lang="en-US" sz="1400" b="1" dirty="0" err="1">
                <a:solidFill>
                  <a:schemeClr val="bg1"/>
                </a:solidFill>
                <a:latin typeface="Times New Roman" pitchFamily="18" charset="0"/>
                <a:cs typeface="Times New Roman" pitchFamily="18" charset="0"/>
              </a:rPr>
              <a:t>Phần</a:t>
            </a:r>
            <a:r>
              <a:rPr lang="en-US" sz="1400" b="1" dirty="0">
                <a:solidFill>
                  <a:schemeClr val="bg1"/>
                </a:solidFill>
                <a:latin typeface="Times New Roman" pitchFamily="18" charset="0"/>
                <a:cs typeface="Times New Roman" pitchFamily="18" charset="0"/>
              </a:rPr>
              <a:t> III: MỘT SỐ KÊNH THÔNG TIN HỖ TRỢ, GIẢI ĐÁP THẮC MẮC CHO SINH VIÊN</a:t>
            </a:r>
          </a:p>
        </p:txBody>
      </p:sp>
      <p:sp>
        <p:nvSpPr>
          <p:cNvPr id="10" name="TextBox 9"/>
          <p:cNvSpPr txBox="1"/>
          <p:nvPr/>
        </p:nvSpPr>
        <p:spPr>
          <a:xfrm>
            <a:off x="715194" y="936860"/>
            <a:ext cx="7895406" cy="623248"/>
          </a:xfrm>
          <a:prstGeom prst="rect">
            <a:avLst/>
          </a:prstGeom>
          <a:solidFill>
            <a:srgbClr val="FFC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68580" tIns="34290" rIns="68580" bIns="3429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schemeClr val="bg1"/>
                </a:solidFill>
                <a:effectLst/>
                <a:uLnTx/>
                <a:uFillTx/>
                <a:latin typeface="Times New Roman" panose="02020603050405020304" pitchFamily="18" charset="0"/>
                <a:ea typeface="+mn-ea"/>
                <a:cs typeface="Times New Roman" panose="02020603050405020304" pitchFamily="18" charset="0"/>
              </a:rPr>
              <a:t>DO ẢNH</a:t>
            </a:r>
            <a:r>
              <a:rPr kumimoji="0" lang="en-US" sz="1800" b="1" i="0" u="none" strike="noStrike" kern="1200" cap="none" spc="0" normalizeH="0" noProof="0" dirty="0" smtClean="0">
                <a:ln>
                  <a:noFill/>
                </a:ln>
                <a:solidFill>
                  <a:schemeClr val="bg1"/>
                </a:solidFill>
                <a:effectLst/>
                <a:uLnTx/>
                <a:uFillTx/>
                <a:latin typeface="Times New Roman" panose="02020603050405020304" pitchFamily="18" charset="0"/>
                <a:ea typeface="+mn-ea"/>
                <a:cs typeface="Times New Roman" panose="02020603050405020304" pitchFamily="18" charset="0"/>
              </a:rPr>
              <a:t> HƯỞNG CỦA COVID-19 NÊN CÁC EM CHƯA ĐƯỢC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noProof="0" dirty="0" smtClean="0">
                <a:ln>
                  <a:noFill/>
                </a:ln>
                <a:solidFill>
                  <a:schemeClr val="bg1"/>
                </a:solidFill>
                <a:effectLst/>
                <a:uLnTx/>
                <a:uFillTx/>
                <a:latin typeface="Times New Roman" panose="02020603050405020304" pitchFamily="18" charset="0"/>
                <a:ea typeface="+mn-ea"/>
                <a:cs typeface="Times New Roman" panose="02020603050405020304" pitchFamily="18" charset="0"/>
              </a:rPr>
              <a:t>TRỰC TIẾP TỚI TRƯỜNG GẶP THẦY CÔ VÀ BẠN BÈ,…</a:t>
            </a:r>
            <a:endParaRPr kumimoji="0" lang="en-US" sz="1800" b="1"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graphicFrame>
        <p:nvGraphicFramePr>
          <p:cNvPr id="8" name="Diagram 7"/>
          <p:cNvGraphicFramePr/>
          <p:nvPr>
            <p:extLst>
              <p:ext uri="{D42A27DB-BD31-4B8C-83A1-F6EECF244321}">
                <p14:modId xmlns:p14="http://schemas.microsoft.com/office/powerpoint/2010/main" val="990153864"/>
              </p:ext>
            </p:extLst>
          </p:nvPr>
        </p:nvGraphicFramePr>
        <p:xfrm>
          <a:off x="715194" y="1429992"/>
          <a:ext cx="7895406" cy="33515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7150556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1000"/>
                            </p:stCondLst>
                            <p:childTnLst>
                              <p:par>
                                <p:cTn id="9" presetID="42" presetClass="entr" presetSubtype="0" fill="hold" grpId="0" nodeType="afterEffect">
                                  <p:stCondLst>
                                    <p:cond delay="75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750"/>
                                        <p:tgtEl>
                                          <p:spTgt spid="8"/>
                                        </p:tgtEl>
                                      </p:cBhvr>
                                    </p:animEffect>
                                    <p:anim calcmode="lin" valueType="num">
                                      <p:cBhvr>
                                        <p:cTn id="12" dur="750" fill="hold"/>
                                        <p:tgtEl>
                                          <p:spTgt spid="8"/>
                                        </p:tgtEl>
                                        <p:attrNameLst>
                                          <p:attrName>ppt_x</p:attrName>
                                        </p:attrNameLst>
                                      </p:cBhvr>
                                      <p:tavLst>
                                        <p:tav tm="0">
                                          <p:val>
                                            <p:strVal val="#ppt_x"/>
                                          </p:val>
                                        </p:tav>
                                        <p:tav tm="100000">
                                          <p:val>
                                            <p:strVal val="#ppt_x"/>
                                          </p:val>
                                        </p:tav>
                                      </p:tavLst>
                                    </p:anim>
                                    <p:anim calcmode="lin" valueType="num">
                                      <p:cBhvr>
                                        <p:cTn id="13"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642938" y="321469"/>
            <a:ext cx="7586662" cy="284693"/>
          </a:xfrm>
          <a:prstGeom prst="rect">
            <a:avLst/>
          </a:prstGeom>
          <a:solidFill>
            <a:srgbClr val="FFC000"/>
          </a:solidFill>
          <a:ln w="9525">
            <a:noFill/>
            <a:miter lim="800000"/>
            <a:headEnd/>
            <a:tailEnd/>
          </a:ln>
        </p:spPr>
        <p:txBody>
          <a:bodyPr wrap="square" lIns="68580" tIns="34290" rIns="68580" bIns="3429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white"/>
                </a:solidFill>
                <a:effectLst/>
                <a:uLnTx/>
                <a:uFillTx/>
                <a:latin typeface="Times New Roman" pitchFamily="18" charset="0"/>
                <a:ea typeface="+mn-ea"/>
                <a:cs typeface="Times New Roman" pitchFamily="18" charset="0"/>
              </a:rPr>
              <a:t>Phần</a:t>
            </a:r>
            <a:r>
              <a:rPr kumimoji="0" lang="en-US" sz="1400" b="1" i="0" u="none" strike="noStrike" kern="1200" cap="none" spc="0" normalizeH="0" baseline="0" noProof="0" dirty="0">
                <a:ln>
                  <a:noFill/>
                </a:ln>
                <a:solidFill>
                  <a:prstClr val="white"/>
                </a:solidFill>
                <a:effectLst/>
                <a:uLnTx/>
                <a:uFillTx/>
                <a:latin typeface="Times New Roman" pitchFamily="18" charset="0"/>
                <a:ea typeface="+mn-ea"/>
                <a:cs typeface="Times New Roman" pitchFamily="18" charset="0"/>
              </a:rPr>
              <a:t> III: MỘT SỐ KÊNH THÔNG TIN HỖ TRỢ, GIẢI ĐÁP THẮC MẮC CHO SINH VIÊN</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889296"/>
            <a:ext cx="7391400" cy="3663654"/>
          </a:xfrm>
          <a:prstGeom prst="rect">
            <a:avLst/>
          </a:prstGeom>
        </p:spPr>
      </p:pic>
    </p:spTree>
    <p:extLst>
      <p:ext uri="{BB962C8B-B14F-4D97-AF65-F5344CB8AC3E}">
        <p14:creationId xmlns:p14="http://schemas.microsoft.com/office/powerpoint/2010/main" val="1448526525"/>
      </p:ext>
    </p:extLst>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642938" y="321469"/>
            <a:ext cx="7586662" cy="284693"/>
          </a:xfrm>
          <a:prstGeom prst="rect">
            <a:avLst/>
          </a:prstGeom>
          <a:solidFill>
            <a:srgbClr val="FFC000"/>
          </a:solidFill>
          <a:ln w="9525">
            <a:noFill/>
            <a:miter lim="800000"/>
            <a:headEnd/>
            <a:tailEnd/>
          </a:ln>
        </p:spPr>
        <p:txBody>
          <a:bodyPr wrap="square" lIns="68580" tIns="34290" rIns="68580" bIns="3429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white"/>
                </a:solidFill>
                <a:effectLst/>
                <a:uLnTx/>
                <a:uFillTx/>
                <a:latin typeface="Times New Roman" pitchFamily="18" charset="0"/>
                <a:ea typeface="+mn-ea"/>
                <a:cs typeface="Times New Roman" pitchFamily="18" charset="0"/>
              </a:rPr>
              <a:t>Phần</a:t>
            </a:r>
            <a:r>
              <a:rPr kumimoji="0" lang="en-US" sz="1400" b="1" i="0" u="none" strike="noStrike" kern="1200" cap="none" spc="0" normalizeH="0" baseline="0" noProof="0" dirty="0">
                <a:ln>
                  <a:noFill/>
                </a:ln>
                <a:solidFill>
                  <a:prstClr val="white"/>
                </a:solidFill>
                <a:effectLst/>
                <a:uLnTx/>
                <a:uFillTx/>
                <a:latin typeface="Times New Roman" pitchFamily="18" charset="0"/>
                <a:ea typeface="+mn-ea"/>
                <a:cs typeface="Times New Roman" pitchFamily="18" charset="0"/>
              </a:rPr>
              <a:t> III: MỘT SỐ KÊNH THÔNG TIN HỖ TRỢ, GIẢI ĐÁP THẮC MẮC CHO SINH VIÊN</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420" y="895350"/>
            <a:ext cx="7174530" cy="3593677"/>
          </a:xfrm>
          <a:prstGeom prst="rect">
            <a:avLst/>
          </a:prstGeom>
        </p:spPr>
      </p:pic>
    </p:spTree>
    <p:extLst>
      <p:ext uri="{BB962C8B-B14F-4D97-AF65-F5344CB8AC3E}">
        <p14:creationId xmlns:p14="http://schemas.microsoft.com/office/powerpoint/2010/main" val="3882052898"/>
      </p:ext>
    </p:extLst>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642938" y="321469"/>
            <a:ext cx="7586662" cy="284693"/>
          </a:xfrm>
          <a:prstGeom prst="rect">
            <a:avLst/>
          </a:prstGeom>
          <a:solidFill>
            <a:srgbClr val="FFC000"/>
          </a:solidFill>
          <a:ln w="9525">
            <a:noFill/>
            <a:miter lim="800000"/>
            <a:headEnd/>
            <a:tailEnd/>
          </a:ln>
        </p:spPr>
        <p:txBody>
          <a:bodyPr wrap="square" lIns="68580" tIns="34290" rIns="68580" bIns="3429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white"/>
                </a:solidFill>
                <a:effectLst/>
                <a:uLnTx/>
                <a:uFillTx/>
                <a:latin typeface="Times New Roman" pitchFamily="18" charset="0"/>
                <a:ea typeface="+mn-ea"/>
                <a:cs typeface="Times New Roman" pitchFamily="18" charset="0"/>
              </a:rPr>
              <a:t>Phần</a:t>
            </a:r>
            <a:r>
              <a:rPr kumimoji="0" lang="en-US" sz="1400" b="1" i="0" u="none" strike="noStrike" kern="1200" cap="none" spc="0" normalizeH="0" baseline="0" noProof="0" dirty="0">
                <a:ln>
                  <a:noFill/>
                </a:ln>
                <a:solidFill>
                  <a:prstClr val="white"/>
                </a:solidFill>
                <a:effectLst/>
                <a:uLnTx/>
                <a:uFillTx/>
                <a:latin typeface="Times New Roman" pitchFamily="18" charset="0"/>
                <a:ea typeface="+mn-ea"/>
                <a:cs typeface="Times New Roman" pitchFamily="18" charset="0"/>
              </a:rPr>
              <a:t> III: MỘT SỐ KÊNH THÔNG TIN HỖ TRỢ, GIẢI ĐÁP THẮC MẮC CHO SINH VIÊN</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846808"/>
            <a:ext cx="7216858" cy="3629942"/>
          </a:xfrm>
          <a:prstGeom prst="rect">
            <a:avLst/>
          </a:prstGeom>
        </p:spPr>
      </p:pic>
    </p:spTree>
    <p:extLst>
      <p:ext uri="{BB962C8B-B14F-4D97-AF65-F5344CB8AC3E}">
        <p14:creationId xmlns:p14="http://schemas.microsoft.com/office/powerpoint/2010/main" val="585512526"/>
      </p:ext>
    </p:extLst>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1"/>
          <p:cNvSpPr txBox="1">
            <a:spLocks noChangeArrowheads="1"/>
          </p:cNvSpPr>
          <p:nvPr/>
        </p:nvSpPr>
        <p:spPr bwMode="auto">
          <a:xfrm>
            <a:off x="642938" y="321469"/>
            <a:ext cx="7129462" cy="253916"/>
          </a:xfrm>
          <a:prstGeom prst="rect">
            <a:avLst/>
          </a:prstGeom>
          <a:solidFill>
            <a:srgbClr val="FFC000"/>
          </a:solidFill>
          <a:ln w="9525">
            <a:noFill/>
            <a:miter lim="800000"/>
            <a:headEnd/>
            <a:tailEnd/>
          </a:ln>
        </p:spPr>
        <p:txBody>
          <a:bodyPr lIns="68580" tIns="34290" rIns="68580" bIns="34290">
            <a:spAutoFit/>
          </a:bodyPr>
          <a:lstStyle/>
          <a:p>
            <a:pPr lvl="0" algn="ctr"/>
            <a:r>
              <a:rPr lang="en-US" sz="1200" b="1" dirty="0" err="1">
                <a:solidFill>
                  <a:schemeClr val="bg1"/>
                </a:solidFill>
                <a:latin typeface="Times New Roman" pitchFamily="18" charset="0"/>
                <a:cs typeface="Times New Roman" pitchFamily="18" charset="0"/>
              </a:rPr>
              <a:t>Phần</a:t>
            </a:r>
            <a:r>
              <a:rPr lang="en-US" sz="1200" b="1" dirty="0">
                <a:solidFill>
                  <a:schemeClr val="bg1"/>
                </a:solidFill>
                <a:latin typeface="Times New Roman" pitchFamily="18" charset="0"/>
                <a:cs typeface="Times New Roman" pitchFamily="18" charset="0"/>
              </a:rPr>
              <a:t> III: MỘT SỐ KÊNH THÔNG TIN HỖ TRỢ, GIẢI ĐÁP THẮC MẮC CHO SINH VIÊN</a:t>
            </a:r>
          </a:p>
        </p:txBody>
      </p:sp>
      <p:sp>
        <p:nvSpPr>
          <p:cNvPr id="13" name="Rounded Rectangle 4"/>
          <p:cNvSpPr/>
          <p:nvPr/>
        </p:nvSpPr>
        <p:spPr>
          <a:xfrm>
            <a:off x="499155" y="1627703"/>
            <a:ext cx="5825443" cy="22690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a:lnSpc>
                <a:spcPct val="150000"/>
              </a:lnSpc>
            </a:pPr>
            <a:r>
              <a:rPr lang="en-US" altLang="en-US" sz="2000" b="1" dirty="0">
                <a:latin typeface="Arial" panose="020B0604020202020204" pitchFamily="34" charset="0"/>
                <a:cs typeface="Arial" panose="020B0604020202020204" pitchFamily="34" charset="0"/>
              </a:rPr>
              <a:t>Do ảnh hưởng của dịch Covid 19 nên sinh viên phải học Online vì vậy nếu sinh viên có vướng mắc gì thì có thể liên hệ với Phòng CTSV qua các kênh sau:</a:t>
            </a:r>
          </a:p>
        </p:txBody>
      </p:sp>
      <p:graphicFrame>
        <p:nvGraphicFramePr>
          <p:cNvPr id="7" name="Diagram 6"/>
          <p:cNvGraphicFramePr/>
          <p:nvPr>
            <p:extLst>
              <p:ext uri="{D42A27DB-BD31-4B8C-83A1-F6EECF244321}">
                <p14:modId xmlns:p14="http://schemas.microsoft.com/office/powerpoint/2010/main" val="962971190"/>
              </p:ext>
            </p:extLst>
          </p:nvPr>
        </p:nvGraphicFramePr>
        <p:xfrm>
          <a:off x="678427" y="811775"/>
          <a:ext cx="7627373" cy="36469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1"/>
          <p:cNvSpPr txBox="1">
            <a:spLocks noChangeArrowheads="1"/>
          </p:cNvSpPr>
          <p:nvPr/>
        </p:nvSpPr>
        <p:spPr bwMode="auto">
          <a:xfrm>
            <a:off x="642938" y="321469"/>
            <a:ext cx="7129462" cy="253916"/>
          </a:xfrm>
          <a:prstGeom prst="rect">
            <a:avLst/>
          </a:prstGeom>
          <a:solidFill>
            <a:srgbClr val="FFC000"/>
          </a:solidFill>
          <a:ln w="9525">
            <a:noFill/>
            <a:miter lim="800000"/>
            <a:headEnd/>
            <a:tailEnd/>
          </a:ln>
        </p:spPr>
        <p:txBody>
          <a:bodyPr lIns="68580" tIns="34290" rIns="68580" bIns="3429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white"/>
                </a:solidFill>
                <a:effectLst/>
                <a:uLnTx/>
                <a:uFillTx/>
                <a:latin typeface="Times New Roman" pitchFamily="18" charset="0"/>
                <a:ea typeface="+mn-ea"/>
                <a:cs typeface="Times New Roman" pitchFamily="18" charset="0"/>
              </a:rPr>
              <a:t>Phần</a:t>
            </a:r>
            <a:r>
              <a:rPr kumimoji="0" lang="en-US" sz="1200" b="1" i="0" u="none" strike="noStrike" kern="1200" cap="none" spc="0" normalizeH="0" baseline="0" noProof="0" dirty="0">
                <a:ln>
                  <a:noFill/>
                </a:ln>
                <a:solidFill>
                  <a:prstClr val="white"/>
                </a:solidFill>
                <a:effectLst/>
                <a:uLnTx/>
                <a:uFillTx/>
                <a:latin typeface="Times New Roman" pitchFamily="18" charset="0"/>
                <a:ea typeface="+mn-ea"/>
                <a:cs typeface="Times New Roman" pitchFamily="18" charset="0"/>
              </a:rPr>
              <a:t> III: MỘT SỐ KÊNH THÔNG TIN HỖ TRỢ, GIẢI ĐÁP THẮC MẮC CHO SINH VIÊN</a:t>
            </a:r>
          </a:p>
        </p:txBody>
      </p:sp>
      <p:sp>
        <p:nvSpPr>
          <p:cNvPr id="13" name="Rounded Rectangle 4"/>
          <p:cNvSpPr/>
          <p:nvPr/>
        </p:nvSpPr>
        <p:spPr>
          <a:xfrm>
            <a:off x="499155" y="1627703"/>
            <a:ext cx="5825443" cy="22690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ảnh hưởng của dịch Covid 19 nên sinh viên phải học Online vì vậy nếu sinh viên có vướng mắc gì thì có thể liên hệ với Phòng CTSV qua các kênh sau:</a:t>
            </a:r>
          </a:p>
        </p:txBody>
      </p:sp>
      <p:sp>
        <p:nvSpPr>
          <p:cNvPr id="2" name="Rectangle 1"/>
          <p:cNvSpPr/>
          <p:nvPr/>
        </p:nvSpPr>
        <p:spPr>
          <a:xfrm>
            <a:off x="604686" y="1159067"/>
            <a:ext cx="7696200" cy="3000821"/>
          </a:xfrm>
          <a:prstGeom prst="rect">
            <a:avLst/>
          </a:prstGeom>
          <a:solidFill>
            <a:srgbClr val="92D050"/>
          </a:solidFill>
        </p:spPr>
        <p:txBody>
          <a:bodyPr wrap="square">
            <a:spAutoFit/>
          </a:bodyPr>
          <a:lstStyle/>
          <a:p>
            <a:pPr indent="317500" algn="ctr">
              <a:lnSpc>
                <a:spcPct val="150000"/>
              </a:lnSpc>
            </a:pPr>
            <a:r>
              <a:rPr lang="vi-VN" b="1" dirty="0" smtClean="0">
                <a:solidFill>
                  <a:schemeClr val="bg1"/>
                </a:solidFill>
                <a:latin typeface="times new roman" panose="02020603050405020304" pitchFamily="18" charset="0"/>
              </a:rPr>
              <a:t>Địa </a:t>
            </a:r>
            <a:r>
              <a:rPr lang="vi-VN" b="1" dirty="0">
                <a:solidFill>
                  <a:schemeClr val="bg1"/>
                </a:solidFill>
                <a:latin typeface="times new roman" panose="02020603050405020304" pitchFamily="18" charset="0"/>
              </a:rPr>
              <a:t>chỉ liên hệ: Phòng Công tác sinh viên</a:t>
            </a:r>
            <a:endParaRPr lang="vi-VN" dirty="0">
              <a:solidFill>
                <a:schemeClr val="bg1"/>
              </a:solidFill>
              <a:latin typeface="Times New Roman" panose="02020603050405020304" pitchFamily="18" charset="0"/>
            </a:endParaRPr>
          </a:p>
          <a:p>
            <a:pPr indent="317500" algn="just">
              <a:lnSpc>
                <a:spcPct val="150000"/>
              </a:lnSpc>
            </a:pPr>
            <a:r>
              <a:rPr lang="en-US" i="1" dirty="0" smtClean="0">
                <a:solidFill>
                  <a:schemeClr val="bg1"/>
                </a:solidFill>
                <a:latin typeface="times new roman" panose="02020603050405020304" pitchFamily="18" charset="0"/>
              </a:rPr>
              <a:t>-</a:t>
            </a:r>
            <a:r>
              <a:rPr lang="vi-VN" i="1" dirty="0" smtClean="0">
                <a:solidFill>
                  <a:schemeClr val="bg1"/>
                </a:solidFill>
                <a:latin typeface="times new roman" panose="02020603050405020304" pitchFamily="18" charset="0"/>
              </a:rPr>
              <a:t> </a:t>
            </a:r>
            <a:r>
              <a:rPr lang="vi-VN" i="1" dirty="0">
                <a:solidFill>
                  <a:schemeClr val="bg1"/>
                </a:solidFill>
                <a:latin typeface="times new roman" panose="02020603050405020304" pitchFamily="18" charset="0"/>
              </a:rPr>
              <a:t>Cơ sở Minh Khai:</a:t>
            </a:r>
            <a:r>
              <a:rPr lang="vi-VN" dirty="0">
                <a:solidFill>
                  <a:schemeClr val="bg1"/>
                </a:solidFill>
                <a:latin typeface="times new roman" panose="02020603050405020304" pitchFamily="18" charset="0"/>
              </a:rPr>
              <a:t> Phòng 106 nhà H.A3 </a:t>
            </a:r>
            <a:r>
              <a:rPr lang="en-US" dirty="0" smtClean="0">
                <a:solidFill>
                  <a:schemeClr val="bg1"/>
                </a:solidFill>
                <a:latin typeface="times new roman" panose="02020603050405020304" pitchFamily="18" charset="0"/>
              </a:rPr>
              <a:t>-</a:t>
            </a:r>
            <a:r>
              <a:rPr lang="vi-VN" dirty="0" smtClean="0">
                <a:solidFill>
                  <a:schemeClr val="bg1"/>
                </a:solidFill>
                <a:latin typeface="times new roman" panose="02020603050405020304" pitchFamily="18" charset="0"/>
              </a:rPr>
              <a:t> </a:t>
            </a:r>
            <a:r>
              <a:rPr lang="vi-VN" dirty="0">
                <a:solidFill>
                  <a:schemeClr val="bg1"/>
                </a:solidFill>
                <a:latin typeface="times new roman" panose="02020603050405020304" pitchFamily="18" charset="0"/>
              </a:rPr>
              <a:t>Khu giảng </a:t>
            </a:r>
            <a:r>
              <a:rPr lang="vi-VN" dirty="0" smtClean="0">
                <a:solidFill>
                  <a:schemeClr val="bg1"/>
                </a:solidFill>
                <a:latin typeface="times new roman" panose="02020603050405020304" pitchFamily="18" charset="0"/>
              </a:rPr>
              <a:t>đường - </a:t>
            </a:r>
            <a:r>
              <a:rPr lang="vi-VN" dirty="0">
                <a:solidFill>
                  <a:schemeClr val="bg1"/>
                </a:solidFill>
                <a:latin typeface="times new roman" panose="02020603050405020304" pitchFamily="18" charset="0"/>
              </a:rPr>
              <a:t>Ngõ 454, Phố Minh Khai, Hai Bà Trưng, Hà </a:t>
            </a:r>
            <a:r>
              <a:rPr lang="vi-VN" dirty="0" smtClean="0">
                <a:solidFill>
                  <a:schemeClr val="bg1"/>
                </a:solidFill>
                <a:latin typeface="times new roman" panose="02020603050405020304" pitchFamily="18" charset="0"/>
              </a:rPr>
              <a:t>Nội;</a:t>
            </a:r>
            <a:r>
              <a:rPr lang="en-US" dirty="0" smtClean="0">
                <a:solidFill>
                  <a:schemeClr val="bg1"/>
                </a:solidFill>
                <a:latin typeface="times new roman" panose="02020603050405020304" pitchFamily="18" charset="0"/>
              </a:rPr>
              <a:t> </a:t>
            </a:r>
            <a:r>
              <a:rPr lang="vi-VN" dirty="0" smtClean="0">
                <a:solidFill>
                  <a:schemeClr val="bg1"/>
                </a:solidFill>
                <a:latin typeface="times new roman" panose="02020603050405020304" pitchFamily="18" charset="0"/>
              </a:rPr>
              <a:t>Điện </a:t>
            </a:r>
            <a:r>
              <a:rPr lang="vi-VN" dirty="0">
                <a:solidFill>
                  <a:schemeClr val="bg1"/>
                </a:solidFill>
                <a:latin typeface="times new roman" panose="02020603050405020304" pitchFamily="18" charset="0"/>
              </a:rPr>
              <a:t>thoại: 0243.6339857</a:t>
            </a:r>
            <a:endParaRPr lang="vi-VN" dirty="0">
              <a:solidFill>
                <a:schemeClr val="bg1"/>
              </a:solidFill>
              <a:latin typeface="Times New Roman" panose="02020603050405020304" pitchFamily="18" charset="0"/>
            </a:endParaRPr>
          </a:p>
          <a:p>
            <a:pPr indent="317500" algn="just">
              <a:lnSpc>
                <a:spcPct val="150000"/>
              </a:lnSpc>
            </a:pPr>
            <a:r>
              <a:rPr lang="en-US" i="1" dirty="0" smtClean="0">
                <a:solidFill>
                  <a:schemeClr val="bg1"/>
                </a:solidFill>
                <a:latin typeface="times new roman" panose="02020603050405020304" pitchFamily="18" charset="0"/>
              </a:rPr>
              <a:t>-</a:t>
            </a:r>
            <a:r>
              <a:rPr lang="vi-VN" i="1" dirty="0" smtClean="0">
                <a:solidFill>
                  <a:schemeClr val="bg1"/>
                </a:solidFill>
                <a:latin typeface="times new roman" panose="02020603050405020304" pitchFamily="18" charset="0"/>
              </a:rPr>
              <a:t> </a:t>
            </a:r>
            <a:r>
              <a:rPr lang="vi-VN" i="1" dirty="0">
                <a:solidFill>
                  <a:schemeClr val="bg1"/>
                </a:solidFill>
                <a:latin typeface="times new roman" panose="02020603050405020304" pitchFamily="18" charset="0"/>
              </a:rPr>
              <a:t>Cơ sở Lĩnh Nam:</a:t>
            </a:r>
            <a:r>
              <a:rPr lang="vi-VN" dirty="0">
                <a:solidFill>
                  <a:schemeClr val="bg1"/>
                </a:solidFill>
                <a:latin typeface="times new roman" panose="02020603050405020304" pitchFamily="18" charset="0"/>
              </a:rPr>
              <a:t>Phòng 103 nhà H.A8- Khu giảng đường, </a:t>
            </a:r>
            <a:r>
              <a:rPr lang="vi-VN" dirty="0" smtClean="0">
                <a:solidFill>
                  <a:schemeClr val="bg1"/>
                </a:solidFill>
                <a:latin typeface="times new roman" panose="02020603050405020304" pitchFamily="18" charset="0"/>
              </a:rPr>
              <a:t>- </a:t>
            </a:r>
            <a:r>
              <a:rPr lang="vi-VN" dirty="0">
                <a:solidFill>
                  <a:schemeClr val="bg1"/>
                </a:solidFill>
                <a:latin typeface="times new roman" panose="02020603050405020304" pitchFamily="18" charset="0"/>
              </a:rPr>
              <a:t>Ngõ 218, Phố Lĩnh Nam, Hoàng Mai, Hà </a:t>
            </a:r>
            <a:r>
              <a:rPr lang="vi-VN" dirty="0" smtClean="0">
                <a:solidFill>
                  <a:schemeClr val="bg1"/>
                </a:solidFill>
                <a:latin typeface="times new roman" panose="02020603050405020304" pitchFamily="18" charset="0"/>
              </a:rPr>
              <a:t>Nội.</a:t>
            </a:r>
            <a:r>
              <a:rPr lang="en-US" dirty="0" smtClean="0">
                <a:solidFill>
                  <a:schemeClr val="bg1"/>
                </a:solidFill>
                <a:latin typeface="times new roman" panose="02020603050405020304" pitchFamily="18" charset="0"/>
              </a:rPr>
              <a:t> </a:t>
            </a:r>
            <a:r>
              <a:rPr lang="vi-VN" dirty="0" smtClean="0">
                <a:solidFill>
                  <a:schemeClr val="bg1"/>
                </a:solidFill>
                <a:latin typeface="times new roman" panose="02020603050405020304" pitchFamily="18" charset="0"/>
              </a:rPr>
              <a:t>Điện </a:t>
            </a:r>
            <a:r>
              <a:rPr lang="vi-VN" dirty="0">
                <a:solidFill>
                  <a:schemeClr val="bg1"/>
                </a:solidFill>
                <a:latin typeface="times new roman" panose="02020603050405020304" pitchFamily="18" charset="0"/>
              </a:rPr>
              <a:t>thoại: 0243.2336137</a:t>
            </a:r>
            <a:endParaRPr lang="vi-VN" dirty="0">
              <a:solidFill>
                <a:schemeClr val="bg1"/>
              </a:solidFill>
              <a:latin typeface="Times New Roman" panose="02020603050405020304" pitchFamily="18" charset="0"/>
            </a:endParaRPr>
          </a:p>
          <a:p>
            <a:pPr indent="317500" algn="just">
              <a:lnSpc>
                <a:spcPct val="150000"/>
              </a:lnSpc>
            </a:pPr>
            <a:r>
              <a:rPr lang="vi-VN" b="1" i="1" dirty="0" smtClean="0">
                <a:solidFill>
                  <a:schemeClr val="bg1"/>
                </a:solidFill>
                <a:latin typeface="times new roman" panose="02020603050405020304" pitchFamily="18" charset="0"/>
              </a:rPr>
              <a:t>Cơ </a:t>
            </a:r>
            <a:r>
              <a:rPr lang="vi-VN" b="1" i="1" dirty="0">
                <a:solidFill>
                  <a:schemeClr val="bg1"/>
                </a:solidFill>
                <a:latin typeface="times new roman" panose="02020603050405020304" pitchFamily="18" charset="0"/>
              </a:rPr>
              <a:t>sở Nam Định:</a:t>
            </a:r>
            <a:r>
              <a:rPr lang="vi-VN" dirty="0">
                <a:solidFill>
                  <a:schemeClr val="bg1"/>
                </a:solidFill>
                <a:latin typeface="times new roman" panose="02020603050405020304" pitchFamily="18" charset="0"/>
              </a:rPr>
              <a:t> Tầng 1 khu nhà Văn phòng </a:t>
            </a:r>
            <a:r>
              <a:rPr lang="en-US" dirty="0" smtClean="0">
                <a:solidFill>
                  <a:schemeClr val="bg1"/>
                </a:solidFill>
                <a:latin typeface="times new roman" panose="02020603050405020304" pitchFamily="18" charset="0"/>
              </a:rPr>
              <a:t>-</a:t>
            </a:r>
            <a:r>
              <a:rPr lang="vi-VN" dirty="0" smtClean="0">
                <a:solidFill>
                  <a:schemeClr val="bg1"/>
                </a:solidFill>
                <a:latin typeface="times new roman" panose="02020603050405020304" pitchFamily="18" charset="0"/>
              </a:rPr>
              <a:t> </a:t>
            </a:r>
            <a:r>
              <a:rPr lang="vi-VN" dirty="0">
                <a:solidFill>
                  <a:schemeClr val="bg1"/>
                </a:solidFill>
                <a:latin typeface="times new roman" panose="02020603050405020304" pitchFamily="18" charset="0"/>
              </a:rPr>
              <a:t>Số 353 Trần Hưng Đạo, Thành phố Nam </a:t>
            </a:r>
            <a:r>
              <a:rPr lang="vi-VN" dirty="0" smtClean="0">
                <a:solidFill>
                  <a:schemeClr val="bg1"/>
                </a:solidFill>
                <a:latin typeface="times new roman" panose="02020603050405020304" pitchFamily="18" charset="0"/>
              </a:rPr>
              <a:t>Định</a:t>
            </a:r>
            <a:r>
              <a:rPr lang="en-US" dirty="0" smtClean="0">
                <a:solidFill>
                  <a:schemeClr val="bg1"/>
                </a:solidFill>
                <a:latin typeface="times new roman" panose="02020603050405020304" pitchFamily="18" charset="0"/>
              </a:rPr>
              <a:t>, </a:t>
            </a:r>
            <a:r>
              <a:rPr lang="vi-VN" dirty="0" smtClean="0">
                <a:solidFill>
                  <a:schemeClr val="bg1"/>
                </a:solidFill>
                <a:latin typeface="times new roman" panose="02020603050405020304" pitchFamily="18" charset="0"/>
              </a:rPr>
              <a:t>Điện </a:t>
            </a:r>
            <a:r>
              <a:rPr lang="vi-VN" dirty="0">
                <a:solidFill>
                  <a:schemeClr val="bg1"/>
                </a:solidFill>
                <a:latin typeface="times new roman" panose="02020603050405020304" pitchFamily="18" charset="0"/>
              </a:rPr>
              <a:t>thoại</a:t>
            </a:r>
            <a:r>
              <a:rPr lang="vi-VN" dirty="0" smtClean="0">
                <a:solidFill>
                  <a:schemeClr val="bg1"/>
                </a:solidFill>
                <a:latin typeface="times new roman" panose="02020603050405020304" pitchFamily="18" charset="0"/>
              </a:rPr>
              <a:t>:</a:t>
            </a:r>
            <a:r>
              <a:rPr lang="en-US" dirty="0" smtClean="0">
                <a:solidFill>
                  <a:schemeClr val="bg1"/>
                </a:solidFill>
                <a:latin typeface="times new roman" panose="02020603050405020304" pitchFamily="18" charset="0"/>
              </a:rPr>
              <a:t> </a:t>
            </a:r>
            <a:r>
              <a:rPr lang="vi-VN" dirty="0" smtClean="0">
                <a:solidFill>
                  <a:schemeClr val="bg1"/>
                </a:solidFill>
                <a:latin typeface="times new roman" panose="02020603050405020304" pitchFamily="18" charset="0"/>
              </a:rPr>
              <a:t>02283.841609</a:t>
            </a:r>
            <a:endParaRPr lang="vi-VN" dirty="0">
              <a:solidFill>
                <a:schemeClr val="bg1"/>
              </a:solidFill>
              <a:latin typeface="Times New Roman" panose="02020603050405020304" pitchFamily="18" charset="0"/>
            </a:endParaRPr>
          </a:p>
        </p:txBody>
      </p:sp>
    </p:spTree>
    <p:extLst>
      <p:ext uri="{BB962C8B-B14F-4D97-AF65-F5344CB8AC3E}">
        <p14:creationId xmlns:p14="http://schemas.microsoft.com/office/powerpoint/2010/main" val="884812844"/>
      </p:ext>
    </p:extLst>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9575" y="1065293"/>
            <a:ext cx="8221708" cy="3831818"/>
          </a:xfrm>
          <a:prstGeom prst="rect">
            <a:avLst/>
          </a:prstGeom>
        </p:spPr>
        <p:txBody>
          <a:bodyPr wrap="square">
            <a:spAutoFit/>
          </a:bodyPr>
          <a:lstStyle/>
          <a:p>
            <a:pPr marL="342900" lvl="1" algn="ctr" defTabSz="685800">
              <a:lnSpc>
                <a:spcPct val="150000"/>
              </a:lnSpc>
            </a:pPr>
            <a:endParaRPr lang="it-IT" sz="2250" b="1" i="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lvl="1" algn="ctr" defTabSz="685800">
              <a:lnSpc>
                <a:spcPct val="150000"/>
              </a:lnSpc>
            </a:pPr>
            <a:endParaRPr lang="it-IT" sz="2250" b="1" i="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lvl="1" algn="ctr" defTabSz="685800">
              <a:lnSpc>
                <a:spcPct val="150000"/>
              </a:lnSpc>
            </a:pPr>
            <a:endParaRPr lang="it-IT" sz="1500" b="1" i="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lvl="1" algn="ctr" defTabSz="685800">
              <a:lnSpc>
                <a:spcPct val="150000"/>
              </a:lnSpc>
            </a:pPr>
            <a:endParaRPr lang="it-IT" sz="30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lvl="1" algn="ctr" defTabSz="685800">
              <a:lnSpc>
                <a:spcPct val="150000"/>
              </a:lnSpc>
            </a:pPr>
            <a:endParaRPr lang="it-IT" sz="3600" b="1" i="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lvl="1" algn="ctr" defTabSz="685800">
              <a:lnSpc>
                <a:spcPct val="150000"/>
              </a:lnSpc>
            </a:pPr>
            <a:endParaRPr lang="en-US" sz="3600" b="1" i="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TextBox 2"/>
          <p:cNvSpPr txBox="1"/>
          <p:nvPr/>
        </p:nvSpPr>
        <p:spPr>
          <a:xfrm>
            <a:off x="642937" y="321469"/>
            <a:ext cx="7129463" cy="338554"/>
          </a:xfrm>
          <a:prstGeom prst="rect">
            <a:avLst/>
          </a:prstGeom>
          <a:solidFill>
            <a:schemeClr val="bg1"/>
          </a:solidFill>
        </p:spPr>
        <p:txBody>
          <a:bodyPr wrap="square" rtlCol="0">
            <a:spAutoFit/>
          </a:bodyPr>
          <a:lstStyle/>
          <a:p>
            <a:pPr algn="ctr"/>
            <a:r>
              <a:rPr lang="en-US" sz="1600" b="1" dirty="0">
                <a:solidFill>
                  <a:srgbClr val="FF0000"/>
                </a:solidFill>
                <a:latin typeface="Times New Roman" pitchFamily="18" charset="0"/>
                <a:cs typeface="Times New Roman" pitchFamily="18" charset="0"/>
              </a:rPr>
              <a:t>TUẦN SINH HOẠT CÔNG DÂN - SINH VIÊN ĐẦU KHÓA 15</a:t>
            </a:r>
          </a:p>
        </p:txBody>
      </p:sp>
      <p:sp>
        <p:nvSpPr>
          <p:cNvPr id="4" name="TextBox 3"/>
          <p:cNvSpPr txBox="1"/>
          <p:nvPr/>
        </p:nvSpPr>
        <p:spPr>
          <a:xfrm>
            <a:off x="642937" y="1126378"/>
            <a:ext cx="7662863" cy="2400657"/>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342900" lvl="1" algn="ctr" defTabSz="685800">
              <a:lnSpc>
                <a:spcPct val="150000"/>
              </a:lnSpc>
            </a:pPr>
            <a:r>
              <a:rPr lang="it-IT" sz="2000" b="1" dirty="0" smtClean="0">
                <a:solidFill>
                  <a:prstClr val="white"/>
                </a:solidFill>
                <a:latin typeface="Times New Roman" panose="02020603050405020304" pitchFamily="18" charset="0"/>
                <a:ea typeface="Times New Roman" panose="02020603050405020304" pitchFamily="18" charset="0"/>
                <a:cs typeface="Times New Roman" panose="02020603050405020304" pitchFamily="18" charset="0"/>
              </a:rPr>
              <a:t>CHÚC CÁC EM SINH VIÊN ĐẠI HỌC CHÍNH QUY KHÓA 15</a:t>
            </a:r>
          </a:p>
          <a:p>
            <a:pPr marL="342900" lvl="1" algn="ctr" defTabSz="685800">
              <a:lnSpc>
                <a:spcPct val="150000"/>
              </a:lnSpc>
            </a:pPr>
            <a:r>
              <a:rPr lang="it-IT" sz="2000" b="1" dirty="0" smtClean="0">
                <a:solidFill>
                  <a:prstClr val="white"/>
                </a:solidFill>
                <a:latin typeface="Times New Roman" panose="02020603050405020304" pitchFamily="18" charset="0"/>
                <a:ea typeface="Times New Roman" panose="02020603050405020304" pitchFamily="18" charset="0"/>
                <a:cs typeface="Times New Roman" panose="02020603050405020304" pitchFamily="18" charset="0"/>
              </a:rPr>
              <a:t>VỮNG VỀ Ý CHÍ, MẠNH VỀ THỂ CHẤT, TƯƠI SÁNG VỀ TÂM HỒN, LUÔN GIỮ ĐƯỢC BẦU NHIỆT HUYẾT CỦA TUỔI TRẺ ĐỂ HIỆN THỰC HÓA GIẤC MƠ, HOÀI BÃO DƯỚI NGÔI NHÀ CHUNG UNETI THÂN YÊU!</a:t>
            </a:r>
            <a:endParaRPr lang="it-IT" sz="2000" b="1" dirty="0">
              <a:solidFill>
                <a:prstClr val="white"/>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TextBox 4"/>
          <p:cNvSpPr txBox="1"/>
          <p:nvPr/>
        </p:nvSpPr>
        <p:spPr>
          <a:xfrm>
            <a:off x="1494500" y="4157203"/>
            <a:ext cx="4988560" cy="376834"/>
          </a:xfrm>
          <a:prstGeom prst="rect">
            <a:avLst/>
          </a:prstGeom>
          <a:solidFill>
            <a:schemeClr val="accent4"/>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342900" lvl="1" algn="ctr" defTabSz="685800">
              <a:lnSpc>
                <a:spcPct val="150000"/>
              </a:lnSpc>
            </a:pPr>
            <a:r>
              <a:rPr lang="it-IT" sz="1400" b="1" i="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XIN TRÂN TRỌNG CẢM ƠN!</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08344" y="3643562"/>
            <a:ext cx="2022939" cy="1264337"/>
          </a:xfrm>
          <a:prstGeom prst="rect">
            <a:avLst/>
          </a:prstGeom>
        </p:spPr>
      </p:pic>
    </p:spTree>
    <p:extLst>
      <p:ext uri="{BB962C8B-B14F-4D97-AF65-F5344CB8AC3E}">
        <p14:creationId xmlns:p14="http://schemas.microsoft.com/office/powerpoint/2010/main" val="228011429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75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750"/>
                                        <p:tgtEl>
                                          <p:spTgt spid="4"/>
                                        </p:tgtEl>
                                      </p:cBhvr>
                                    </p:animEffect>
                                  </p:childTnLst>
                                </p:cTn>
                              </p:par>
                            </p:childTnLst>
                          </p:cTn>
                        </p:par>
                        <p:par>
                          <p:cTn id="8" fill="hold">
                            <p:stCondLst>
                              <p:cond delay="1500"/>
                            </p:stCondLst>
                            <p:childTnLst>
                              <p:par>
                                <p:cTn id="9" presetID="16" presetClass="entr" presetSubtype="21" fill="hold" grpId="0" nodeType="afterEffect">
                                  <p:stCondLst>
                                    <p:cond delay="75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750"/>
                                        <p:tgtEl>
                                          <p:spTgt spid="5"/>
                                        </p:tgtEl>
                                      </p:cBhvr>
                                    </p:animEffect>
                                  </p:childTnLst>
                                </p:cTn>
                              </p:par>
                            </p:childTnLst>
                          </p:cTn>
                        </p:par>
                        <p:par>
                          <p:cTn id="12" fill="hold">
                            <p:stCondLst>
                              <p:cond delay="3000"/>
                            </p:stCondLst>
                            <p:childTnLst>
                              <p:par>
                                <p:cTn id="13" presetID="16" presetClass="entr" presetSubtype="21" fill="hold" nodeType="afterEffect">
                                  <p:stCondLst>
                                    <p:cond delay="75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3522</TotalTime>
  <Words>2943</Words>
  <Application>Microsoft Office PowerPoint</Application>
  <PresentationFormat>On-screen Show (16:9)</PresentationFormat>
  <Paragraphs>214</Paragraphs>
  <Slides>25</Slides>
  <Notes>0</Notes>
  <HiddenSlides>0</HiddenSlides>
  <MMClips>0</MMClips>
  <ScaleCrop>false</ScaleCrop>
  <HeadingPairs>
    <vt:vector size="8" baseType="variant">
      <vt:variant>
        <vt:lpstr>Fonts Used</vt:lpstr>
      </vt:variant>
      <vt:variant>
        <vt:i4>6</vt:i4>
      </vt:variant>
      <vt:variant>
        <vt:lpstr>Theme</vt:lpstr>
      </vt:variant>
      <vt:variant>
        <vt:i4>5</vt:i4>
      </vt:variant>
      <vt:variant>
        <vt:lpstr>Slide Titles</vt:lpstr>
      </vt:variant>
      <vt:variant>
        <vt:i4>25</vt:i4>
      </vt:variant>
      <vt:variant>
        <vt:lpstr>Custom Shows</vt:lpstr>
      </vt:variant>
      <vt:variant>
        <vt:i4>1</vt:i4>
      </vt:variant>
    </vt:vector>
  </HeadingPairs>
  <TitlesOfParts>
    <vt:vector size="37" baseType="lpstr">
      <vt:lpstr>Arial</vt:lpstr>
      <vt:lpstr>Calibri</vt:lpstr>
      <vt:lpstr>Calibri Light</vt:lpstr>
      <vt:lpstr>Cambria</vt:lpstr>
      <vt:lpstr>Times New Roman</vt:lpstr>
      <vt:lpstr>Times New Roman</vt:lpstr>
      <vt:lpstr>Office Theme</vt:lpstr>
      <vt:lpstr>1_Office Theme</vt:lpstr>
      <vt:lpstr>2_Office Theme</vt:lpstr>
      <vt:lpstr>4_Office Theme</vt:lpstr>
      <vt:lpstr>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Custom Show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Dat Duong</cp:lastModifiedBy>
  <cp:revision>276</cp:revision>
  <dcterms:created xsi:type="dcterms:W3CDTF">2019-08-22T18:15:45Z</dcterms:created>
  <dcterms:modified xsi:type="dcterms:W3CDTF">2021-09-09T06:37:44Z</dcterms:modified>
</cp:coreProperties>
</file>