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6858000" cx="9144000"/>
  <p:notesSz cx="6735750" cy="98663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841C29-4E33-4F4C-A01B-950872E3D666}">
  <a:tblStyle styleId="{A9841C29-4E33-4F4C-A01B-950872E3D66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19300" cy="493800"/>
          </a:xfrm>
          <a:prstGeom prst="rect">
            <a:avLst/>
          </a:prstGeom>
          <a:noFill/>
          <a:ln>
            <a:noFill/>
          </a:ln>
        </p:spPr>
        <p:txBody>
          <a:bodyPr anchorCtr="0" anchor="t" bIns="45700" lIns="91400" spcFirstLastPara="1" rIns="91400"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3814762" y="0"/>
            <a:ext cx="2919300" cy="493800"/>
          </a:xfrm>
          <a:prstGeom prst="rect">
            <a:avLst/>
          </a:prstGeom>
          <a:noFill/>
          <a:ln>
            <a:noFill/>
          </a:ln>
        </p:spPr>
        <p:txBody>
          <a:bodyPr anchorCtr="0" anchor="t" bIns="45700" lIns="91400" spcFirstLastPara="1" rIns="91400"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9371012"/>
            <a:ext cx="2919300" cy="493800"/>
          </a:xfrm>
          <a:prstGeom prst="rect">
            <a:avLst/>
          </a:prstGeom>
          <a:noFill/>
          <a:ln>
            <a:noFill/>
          </a:ln>
        </p:spPr>
        <p:txBody>
          <a:bodyPr anchorCtr="0" anchor="b" bIns="45700" lIns="91400" spcFirstLastPara="1" rIns="91400"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2" name="Google Shape;92;p2: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93" name="Google Shape;93;p2: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1" name="Google Shape;101;p3: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02" name="Google Shape;102;p3: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09" name="Google Shape;109;p4: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10" name="Google Shape;110;p4: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20" name="Google Shape;120;p5: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21" name="Google Shape;121;p5: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31" name="Google Shape;131;p6: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32" name="Google Shape;132;p6: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41" name="Google Shape;141;p7: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42" name="Google Shape;142;p7: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n-US" sz="1200" u="none">
                <a:solidFill>
                  <a:schemeClr val="dk1"/>
                </a:solidFill>
                <a:latin typeface="Calibri"/>
                <a:ea typeface="Calibri"/>
                <a:cs typeface="Calibri"/>
                <a:sym typeface="Calibri"/>
              </a:rP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51" name="Google Shape;151;p8: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SzPts val="1800"/>
              <a:buFont typeface="Arial"/>
              <a:buNone/>
            </a:pPr>
            <a:r>
              <a:rPr lang="en-US">
                <a:latin typeface="Arial"/>
                <a:ea typeface="Arial"/>
                <a:cs typeface="Arial"/>
                <a:sym typeface="Arial"/>
              </a:rPr>
              <a:t>Đó là những phản ứng thông thường vì đây là dấu hiệu hệ thống miễn dịch của cơ thể đang phản ứng với các kháng nguyên được đưa vào cơ thể và hệ thống miễn dịch đang chuẩn bị để chiến đấu. Đó là điều khá phổ biến, thường kéo dài không quá hai hoặc ba ngày, và sau đó bạn cảm thấy hoàn toàn ổn.</a:t>
            </a:r>
            <a:endParaRPr/>
          </a:p>
        </p:txBody>
      </p:sp>
      <p:sp>
        <p:nvSpPr>
          <p:cNvPr id="152" name="Google Shape;152;p8: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62" name="Google Shape;162;p9: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0: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72" name="Google Shape;172;p10: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73" name="Google Shape;173;p10: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80" name="Google Shape;180;p11: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81" name="Google Shape;181;p11: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190" name="Google Shape;190;p12: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91" name="Google Shape;191;p12: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3: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98" name="Google Shape;198;p13: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4: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06" name="Google Shape;206;p14: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5: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14" name="Google Shape;214;p15: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6: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19" name="Google Shape;219;p16: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7: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28" name="Google Shape;228;p17: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8: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38" name="Google Shape;238;p18: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39" name="Google Shape;239;p18: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9: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46" name="Google Shape;246;p19: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47" name="Google Shape;247;p19: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0: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56" name="Google Shape;256;p20: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57" name="Google Shape;257;p20: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1: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64" name="Google Shape;264;p21: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65" name="Google Shape;265;p21: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2" name="Google Shape;272;p22: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73" name="Google Shape;273;p22:notes"/>
          <p:cNvSpPr txBox="1"/>
          <p:nvPr/>
        </p:nvSpPr>
        <p:spPr>
          <a:xfrm>
            <a:off x="3814762" y="9371012"/>
            <a:ext cx="2919300" cy="493800"/>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3: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79" name="Google Shape;279;p23: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4: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86" name="Google Shape;286;p24: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5: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292" name="Google Shape;292;p25: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6: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00" name="Google Shape;300;p26: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7: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07" name="Google Shape;307;p27: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8: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12" name="Google Shape;312;p28:notes"/>
          <p:cNvSpPr txBox="1"/>
          <p:nvPr>
            <p:ph idx="1" type="body"/>
          </p:nvPr>
        </p:nvSpPr>
        <p:spPr>
          <a:xfrm>
            <a:off x="673100" y="4686300"/>
            <a:ext cx="5389500" cy="4440300"/>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9: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21" name="Google Shape;321;p29: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0:notes"/>
          <p:cNvSpPr txBox="1"/>
          <p:nvPr>
            <p:ph idx="1" type="body"/>
          </p:nvPr>
        </p:nvSpPr>
        <p:spPr>
          <a:xfrm>
            <a:off x="673100" y="4686300"/>
            <a:ext cx="5389500" cy="4440300"/>
          </a:xfrm>
          <a:prstGeom prst="rect">
            <a:avLst/>
          </a:prstGeom>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327" name="Google Shape;327;p30:notes"/>
          <p:cNvSpPr/>
          <p:nvPr>
            <p:ph idx="2" type="sldImg"/>
          </p:nvPr>
        </p:nvSpPr>
        <p:spPr>
          <a:xfrm>
            <a:off x="900112" y="739775"/>
            <a:ext cx="4935600" cy="370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1" name="Google Shape;21;p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22" name="Google Shape;22;p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7" name="Google Shape;27;p4"/>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28" name="Google Shape;28;p4"/>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29" name="Google Shape;29;p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0" name="Google Shape;30;p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 name="Google Shape;31;p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 name="Google Shape;34;p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7" name="Shape 37"/>
        <p:cNvGrpSpPr/>
        <p:nvPr/>
      </p:nvGrpSpPr>
      <p:grpSpPr>
        <a:xfrm>
          <a:off x="0" y="0"/>
          <a:ext cx="0" cy="0"/>
          <a:chOff x="0" y="0"/>
          <a:chExt cx="0" cy="0"/>
        </a:xfrm>
      </p:grpSpPr>
      <p:sp>
        <p:nvSpPr>
          <p:cNvPr id="38" name="Google Shape;38;p6"/>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9" name="Google Shape;39;p6"/>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0" name="Google Shape;40;p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3" name="Shape 43"/>
        <p:cNvGrpSpPr/>
        <p:nvPr/>
      </p:nvGrpSpPr>
      <p:grpSpPr>
        <a:xfrm>
          <a:off x="0" y="0"/>
          <a:ext cx="0" cy="0"/>
          <a:chOff x="0" y="0"/>
          <a:chExt cx="0" cy="0"/>
        </a:xfrm>
      </p:grpSpPr>
      <p:sp>
        <p:nvSpPr>
          <p:cNvPr id="44" name="Google Shape;44;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5" name="Google Shape;45;p7"/>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46" name="Google Shape;46;p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9" name="Shape 49"/>
        <p:cNvGrpSpPr/>
        <p:nvPr/>
      </p:nvGrpSpPr>
      <p:grpSpPr>
        <a:xfrm>
          <a:off x="0" y="0"/>
          <a:ext cx="0" cy="0"/>
          <a:chOff x="0" y="0"/>
          <a:chExt cx="0" cy="0"/>
        </a:xfrm>
      </p:grpSpPr>
      <p:sp>
        <p:nvSpPr>
          <p:cNvPr id="50" name="Google Shape;50;p8"/>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1" name="Google Shape;51;p8"/>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sz="3200">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2" name="Google Shape;52;p8"/>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53" name="Google Shape;53;p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4" name="Google Shape;54;p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6" name="Shape 56"/>
        <p:cNvGrpSpPr/>
        <p:nvPr/>
      </p:nvGrpSpPr>
      <p:grpSpPr>
        <a:xfrm>
          <a:off x="0" y="0"/>
          <a:ext cx="0" cy="0"/>
          <a:chOff x="0" y="0"/>
          <a:chExt cx="0" cy="0"/>
        </a:xfrm>
      </p:grpSpPr>
      <p:sp>
        <p:nvSpPr>
          <p:cNvPr id="57" name="Google Shape;57;p9"/>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8" name="Google Shape;58;p9"/>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59" name="Google Shape;59;p9"/>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60" name="Google Shape;60;p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5" name="Google Shape;65;p10"/>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66" name="Google Shape;66;p10"/>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67" name="Google Shape;67;p10"/>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68" name="Google Shape;68;p10"/>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69" name="Google Shape;69;p1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1"/>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b="1" sz="4000" cap="none"/>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4" name="Google Shape;74;p11"/>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75" name="Google Shape;75;p1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 name="Shape 78"/>
        <p:cNvGrpSpPr/>
        <p:nvPr/>
      </p:nvGrpSpPr>
      <p:grpSpPr>
        <a:xfrm>
          <a:off x="0" y="0"/>
          <a:ext cx="0" cy="0"/>
          <a:chOff x="0" y="0"/>
          <a:chExt cx="0" cy="0"/>
        </a:xfrm>
      </p:grpSpPr>
      <p:sp>
        <p:nvSpPr>
          <p:cNvPr id="79" name="Google Shape;79;p12"/>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80" name="Google Shape;80;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81" name="Google Shape;81;p1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0.jp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13.jpg"/><Relationship Id="rId5"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 Id="rId6"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4.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3"/>
          <p:cNvPicPr preferRelativeResize="0"/>
          <p:nvPr/>
        </p:nvPicPr>
        <p:blipFill rotWithShape="1">
          <a:blip r:embed="rId3">
            <a:alphaModFix/>
          </a:blip>
          <a:srcRect b="0" l="0" r="0" t="0"/>
          <a:stretch/>
        </p:blipFill>
        <p:spPr>
          <a:xfrm>
            <a:off x="3810000" y="228600"/>
            <a:ext cx="1320800" cy="990600"/>
          </a:xfrm>
          <a:prstGeom prst="rect">
            <a:avLst/>
          </a:prstGeom>
          <a:noFill/>
          <a:ln>
            <a:noFill/>
          </a:ln>
        </p:spPr>
      </p:pic>
      <p:sp>
        <p:nvSpPr>
          <p:cNvPr id="89" name="Google Shape;89;p13"/>
          <p:cNvSpPr txBox="1"/>
          <p:nvPr/>
        </p:nvSpPr>
        <p:spPr>
          <a:xfrm>
            <a:off x="304800" y="1654175"/>
            <a:ext cx="8534400" cy="4113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2060"/>
              </a:buClr>
              <a:buSzPts val="4000"/>
              <a:buFont typeface="Arial"/>
              <a:buNone/>
            </a:pPr>
            <a:r>
              <a:rPr b="1" i="0" lang="en-US" sz="4000" u="none" cap="none" strike="noStrike">
                <a:solidFill>
                  <a:srgbClr val="002060"/>
                </a:solidFill>
                <a:effectLst>
                  <a:outerShdw blurRad="38100" algn="tl" dir="2700000" dist="38100">
                    <a:srgbClr val="C0C0C0"/>
                  </a:outerShdw>
                </a:effectLst>
                <a:latin typeface="Arial"/>
                <a:ea typeface="Arial"/>
                <a:cs typeface="Arial"/>
                <a:sym typeface="Arial"/>
              </a:rPr>
              <a:t>THEO DÕI VÀ XỬ TRÍ </a:t>
            </a:r>
            <a:endParaRPr/>
          </a:p>
          <a:p>
            <a:pPr indent="0" lvl="0" marL="0" marR="0" rtl="0" algn="ctr">
              <a:lnSpc>
                <a:spcPct val="100000"/>
              </a:lnSpc>
              <a:spcBef>
                <a:spcPts val="2000"/>
              </a:spcBef>
              <a:spcAft>
                <a:spcPts val="0"/>
              </a:spcAft>
              <a:buClr>
                <a:srgbClr val="002060"/>
              </a:buClr>
              <a:buSzPts val="4000"/>
              <a:buFont typeface="Arial"/>
              <a:buNone/>
            </a:pPr>
            <a:r>
              <a:rPr b="1" i="0" lang="en-US" sz="4000" u="none" cap="none" strike="noStrike">
                <a:solidFill>
                  <a:srgbClr val="002060"/>
                </a:solidFill>
                <a:effectLst>
                  <a:outerShdw blurRad="38100" algn="tl" dir="2700000" dist="38100">
                    <a:srgbClr val="C0C0C0"/>
                  </a:outerShdw>
                </a:effectLst>
                <a:latin typeface="Arial"/>
                <a:ea typeface="Arial"/>
                <a:cs typeface="Arial"/>
                <a:sym typeface="Arial"/>
              </a:rPr>
              <a:t>PHẢN ỨNG SAU TIÊM CHỦNG</a:t>
            </a:r>
            <a:endParaRPr/>
          </a:p>
          <a:p>
            <a:pPr indent="0" lvl="0" marL="0" marR="0" rtl="0" algn="ctr">
              <a:lnSpc>
                <a:spcPct val="100000"/>
              </a:lnSpc>
              <a:spcBef>
                <a:spcPts val="2000"/>
              </a:spcBef>
              <a:spcAft>
                <a:spcPts val="0"/>
              </a:spcAft>
              <a:buClr>
                <a:srgbClr val="002060"/>
              </a:buClr>
              <a:buSzPts val="4000"/>
              <a:buFont typeface="Arial"/>
              <a:buNone/>
            </a:pPr>
            <a:r>
              <a:rPr b="1" i="0" lang="en-US" sz="4000" u="none" cap="none" strike="noStrike">
                <a:solidFill>
                  <a:srgbClr val="002060"/>
                </a:solidFill>
                <a:effectLst>
                  <a:outerShdw blurRad="38100" algn="tl" dir="2700000" dist="38100">
                    <a:srgbClr val="C0C0C0"/>
                  </a:outerShdw>
                </a:effectLst>
                <a:latin typeface="Arial"/>
                <a:ea typeface="Arial"/>
                <a:cs typeface="Arial"/>
                <a:sym typeface="Arial"/>
              </a:rPr>
              <a:t>VẮC XIN COVID-19</a:t>
            </a:r>
            <a:endParaRPr/>
          </a:p>
          <a:p>
            <a:pPr indent="0" lvl="0" marL="0" marR="0" rtl="0" algn="ctr">
              <a:lnSpc>
                <a:spcPct val="150000"/>
              </a:lnSpc>
              <a:spcBef>
                <a:spcPts val="900"/>
              </a:spcBef>
              <a:spcAft>
                <a:spcPts val="0"/>
              </a:spcAft>
              <a:buClr>
                <a:schemeClr val="dk1"/>
              </a:buClr>
              <a:buSzPts val="1800"/>
              <a:buFont typeface="Calibri"/>
              <a:buNone/>
            </a:pPr>
            <a:r>
              <a:t/>
            </a:r>
            <a:endParaRPr b="0" i="0" sz="1800" u="none" cap="none" strike="noStrike">
              <a:solidFill>
                <a:srgbClr val="002060"/>
              </a:solidFill>
              <a:effectLst>
                <a:outerShdw blurRad="38100" algn="tl" dir="2700000" dist="38100">
                  <a:srgbClr val="C0C0C0"/>
                </a:outerShdw>
              </a:effectLst>
              <a:latin typeface="Arial"/>
              <a:ea typeface="Arial"/>
              <a:cs typeface="Arial"/>
              <a:sym typeface="Arial"/>
            </a:endParaRPr>
          </a:p>
          <a:p>
            <a:pPr indent="0" lvl="0" marL="0" marR="0" rtl="0" algn="ctr">
              <a:lnSpc>
                <a:spcPct val="150000"/>
              </a:lnSpc>
              <a:spcBef>
                <a:spcPts val="900"/>
              </a:spcBef>
              <a:spcAft>
                <a:spcPts val="0"/>
              </a:spcAft>
              <a:buClr>
                <a:srgbClr val="002060"/>
              </a:buClr>
              <a:buSzPts val="1800"/>
              <a:buFont typeface="Arial"/>
              <a:buNone/>
            </a:pPr>
            <a:r>
              <a:rPr b="0" i="0" lang="en-US" sz="1800" u="none" cap="none" strike="noStrike">
                <a:solidFill>
                  <a:srgbClr val="002060"/>
                </a:solidFill>
                <a:effectLst>
                  <a:outerShdw blurRad="38100" algn="tl" dir="2700000" dist="38100">
                    <a:srgbClr val="C0C0C0"/>
                  </a:outerShdw>
                </a:effectLst>
                <a:latin typeface="Arial"/>
                <a:ea typeface="Arial"/>
                <a:cs typeface="Arial"/>
                <a:sym typeface="Arial"/>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idx="1" type="body"/>
          </p:nvPr>
        </p:nvSpPr>
        <p:spPr>
          <a:xfrm>
            <a:off x="38100" y="1404937"/>
            <a:ext cx="5334000" cy="4297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Phản ứng sau tiêm chủng là hiện tượng đáp ứng miễn dịch của cơ thể đối với các vắc xin. </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Hầu hết đều ở mức độ nhẹ, </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Số ít ở mức độ vừa,</a:t>
            </a:r>
            <a:endParaRPr/>
          </a:p>
          <a:p>
            <a:pPr indent="-342900" lvl="0" marL="342900" marR="0" rtl="0" algn="l">
              <a:lnSpc>
                <a:spcPct val="15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 Rất hiếm phản ứng mức độ nặng (phản vệ,</a:t>
            </a:r>
            <a:r>
              <a:rPr b="1" i="0" lang="en-US" sz="2400" u="none" cap="none" strike="noStrike">
                <a:solidFill>
                  <a:schemeClr val="dk1"/>
                </a:solidFill>
                <a:latin typeface="Calibri"/>
                <a:ea typeface="Calibri"/>
                <a:cs typeface="Calibri"/>
                <a:sym typeface="Calibri"/>
              </a:rPr>
              <a:t> </a:t>
            </a:r>
            <a:r>
              <a:rPr b="0" i="0" lang="en-US" sz="2400" u="none" cap="none" strike="noStrike">
                <a:solidFill>
                  <a:schemeClr val="dk1"/>
                </a:solidFill>
                <a:latin typeface="Arial"/>
                <a:ea typeface="Arial"/>
                <a:cs typeface="Arial"/>
                <a:sym typeface="Arial"/>
              </a:rPr>
              <a:t>đông máu và huyết khối )</a:t>
            </a:r>
            <a:endParaRPr/>
          </a:p>
        </p:txBody>
      </p:sp>
      <p:sp>
        <p:nvSpPr>
          <p:cNvPr id="96" name="Google Shape;96;p14"/>
          <p:cNvSpPr txBox="1"/>
          <p:nvPr/>
        </p:nvSpPr>
        <p:spPr>
          <a:xfrm>
            <a:off x="0" y="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600"/>
              <a:buFont typeface="Arial"/>
              <a:buNone/>
            </a:pPr>
            <a:r>
              <a:rPr b="0" i="0" lang="en-US" sz="3600" u="none" cap="none" strike="noStrike">
                <a:solidFill>
                  <a:srgbClr val="002060"/>
                </a:solidFill>
                <a:effectLst>
                  <a:outerShdw blurRad="38100" algn="tl" dir="2700000" dist="38100">
                    <a:srgbClr val="C0C0C0"/>
                  </a:outerShdw>
                </a:effectLst>
                <a:latin typeface="Arial"/>
                <a:ea typeface="Arial"/>
                <a:cs typeface="Arial"/>
                <a:sym typeface="Arial"/>
              </a:rPr>
              <a:t>ĐẠI CƯƠNG</a:t>
            </a:r>
            <a:endParaRPr/>
          </a:p>
        </p:txBody>
      </p:sp>
      <p:pic>
        <p:nvPicPr>
          <p:cNvPr id="97" name="Google Shape;97;p14"/>
          <p:cNvPicPr preferRelativeResize="0"/>
          <p:nvPr/>
        </p:nvPicPr>
        <p:blipFill rotWithShape="1">
          <a:blip r:embed="rId3">
            <a:alphaModFix/>
          </a:blip>
          <a:srcRect b="0" l="0" r="0" t="0"/>
          <a:stretch/>
        </p:blipFill>
        <p:spPr>
          <a:xfrm>
            <a:off x="228600" y="304800"/>
            <a:ext cx="914400" cy="698500"/>
          </a:xfrm>
          <a:prstGeom prst="rect">
            <a:avLst/>
          </a:prstGeom>
          <a:noFill/>
          <a:ln>
            <a:noFill/>
          </a:ln>
        </p:spPr>
      </p:pic>
      <p:pic>
        <p:nvPicPr>
          <p:cNvPr id="98" name="Google Shape;98;p14"/>
          <p:cNvPicPr preferRelativeResize="0"/>
          <p:nvPr/>
        </p:nvPicPr>
        <p:blipFill rotWithShape="1">
          <a:blip r:embed="rId4">
            <a:alphaModFix/>
          </a:blip>
          <a:srcRect b="0" l="0" r="0" t="0"/>
          <a:stretch/>
        </p:blipFill>
        <p:spPr>
          <a:xfrm>
            <a:off x="5334000" y="1447800"/>
            <a:ext cx="3771900" cy="5346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5"/>
          <p:cNvSpPr txBox="1"/>
          <p:nvPr/>
        </p:nvSpPr>
        <p:spPr>
          <a:xfrm>
            <a:off x="0" y="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600"/>
              <a:buFont typeface="Arial"/>
              <a:buNone/>
            </a:pPr>
            <a:r>
              <a:rPr b="0" i="0" lang="en-US" sz="3600" u="none" cap="none" strike="noStrike">
                <a:solidFill>
                  <a:srgbClr val="002060"/>
                </a:solidFill>
                <a:effectLst>
                  <a:outerShdw blurRad="38100" algn="tl" dir="2700000" dist="38100">
                    <a:srgbClr val="C0C0C0"/>
                  </a:outerShdw>
                </a:effectLst>
                <a:latin typeface="Arial"/>
                <a:ea typeface="Arial"/>
                <a:cs typeface="Arial"/>
                <a:sym typeface="Arial"/>
              </a:rPr>
              <a:t>ĐẠI CƯƠNG</a:t>
            </a:r>
            <a:endParaRPr/>
          </a:p>
        </p:txBody>
      </p:sp>
      <p:pic>
        <p:nvPicPr>
          <p:cNvPr id="105" name="Google Shape;105;p15"/>
          <p:cNvPicPr preferRelativeResize="0"/>
          <p:nvPr/>
        </p:nvPicPr>
        <p:blipFill rotWithShape="1">
          <a:blip r:embed="rId3">
            <a:alphaModFix/>
          </a:blip>
          <a:srcRect b="0" l="0" r="0" t="0"/>
          <a:stretch/>
        </p:blipFill>
        <p:spPr>
          <a:xfrm>
            <a:off x="228600" y="304800"/>
            <a:ext cx="914400" cy="698500"/>
          </a:xfrm>
          <a:prstGeom prst="rect">
            <a:avLst/>
          </a:prstGeom>
          <a:noFill/>
          <a:ln>
            <a:noFill/>
          </a:ln>
        </p:spPr>
      </p:pic>
      <p:sp>
        <p:nvSpPr>
          <p:cNvPr id="106" name="Google Shape;106;p15"/>
          <p:cNvSpPr txBox="1"/>
          <p:nvPr/>
        </p:nvSpPr>
        <p:spPr>
          <a:xfrm>
            <a:off x="228600" y="1308100"/>
            <a:ext cx="8686800" cy="51087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rgbClr val="292929"/>
              </a:buClr>
              <a:buSzPts val="2200"/>
              <a:buFont typeface="Arial"/>
              <a:buChar char="•"/>
            </a:pPr>
            <a:r>
              <a:rPr b="0" i="0" lang="en-US" sz="2200" u="none" cap="none" strike="noStrike">
                <a:solidFill>
                  <a:srgbClr val="292929"/>
                </a:solidFill>
                <a:latin typeface="Arial"/>
                <a:ea typeface="Arial"/>
                <a:cs typeface="Arial"/>
                <a:sym typeface="Arial"/>
              </a:rPr>
              <a:t>Vaccine phòng COVID-19 do AstraZeneca sản xuất được Bộ Y tế phê duyệt được sử dụng tại hơn 70 quốc gia và vùng lãnh thổ trên thế giới</a:t>
            </a:r>
            <a:endParaRPr/>
          </a:p>
          <a:p>
            <a:pPr indent="-342900" lvl="0" marL="342900" marR="0" rtl="0" algn="l">
              <a:lnSpc>
                <a:spcPct val="15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Việt Nam, đã có 80.857 người tại 22 tỉnh, thành phố, được tiêm vắc xin  AstraZeneca phòng COVID-19.</a:t>
            </a:r>
            <a:endParaRPr/>
          </a:p>
          <a:p>
            <a:pPr indent="-342900" lvl="0" marL="342900" marR="0" rtl="0" algn="l">
              <a:lnSpc>
                <a:spcPct val="15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Khoảng 33% các trường hợp phản ứng nhẹ thông thường như đau, đỏ tại chỗ tiêm, mệt mỏi, sốt nhẹ, đau đầu, buồn nôn…</a:t>
            </a:r>
            <a:endParaRPr/>
          </a:p>
          <a:p>
            <a:pPr indent="-342900" lvl="0" marL="342900" marR="0" rtl="0" algn="l">
              <a:lnSpc>
                <a:spcPct val="15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Có 1‰ trường hợp có phản ứng quá mẫn sau tiêm</a:t>
            </a:r>
            <a:endParaRPr/>
          </a:p>
          <a:p>
            <a:pPr indent="-342900" lvl="0" marL="342900" marR="0" rtl="0" algn="l">
              <a:lnSpc>
                <a:spcPct val="150000"/>
              </a:lnSpc>
              <a:spcBef>
                <a:spcPts val="0"/>
              </a:spcBef>
              <a:spcAft>
                <a:spcPts val="0"/>
              </a:spcAft>
              <a:buClr>
                <a:srgbClr val="292929"/>
              </a:buClr>
              <a:buSzPts val="2200"/>
              <a:buFont typeface="Arial"/>
              <a:buChar char="•"/>
            </a:pPr>
            <a:r>
              <a:rPr b="1" i="0" lang="en-US" sz="2200" u="none" cap="none" strike="noStrike">
                <a:solidFill>
                  <a:srgbClr val="292929"/>
                </a:solidFill>
                <a:latin typeface="Arial"/>
                <a:ea typeface="Arial"/>
                <a:cs typeface="Arial"/>
                <a:sym typeface="Arial"/>
              </a:rPr>
              <a:t>Tất cả đều ổn định sau 1-2 ngày.</a:t>
            </a:r>
            <a:endParaRPr/>
          </a:p>
          <a:p>
            <a:pPr indent="0" lvl="0" marL="0" marR="0" rtl="0" algn="l">
              <a:lnSpc>
                <a:spcPct val="100000"/>
              </a:lnSpc>
              <a:spcBef>
                <a:spcPts val="0"/>
              </a:spcBef>
              <a:spcAft>
                <a:spcPts val="0"/>
              </a:spcAft>
              <a:buNone/>
            </a:pPr>
            <a:r>
              <a:t/>
            </a:r>
            <a:endParaRPr b="1" i="0" sz="2200" u="none">
              <a:solidFill>
                <a:srgbClr val="292929"/>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nvSpPr>
        <p:spPr>
          <a:xfrm>
            <a:off x="457200" y="0"/>
            <a:ext cx="86868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10253F"/>
              </a:buClr>
              <a:buSzPts val="3600"/>
              <a:buFont typeface="Arial"/>
              <a:buNone/>
            </a:pPr>
            <a:r>
              <a:rPr b="0" i="0" lang="en-US" sz="3600" u="none">
                <a:solidFill>
                  <a:srgbClr val="10253F"/>
                </a:solidFill>
                <a:effectLst>
                  <a:outerShdw blurRad="38100" algn="tl" dir="2700000" dist="38100">
                    <a:srgbClr val="C0C0C0"/>
                  </a:outerShdw>
                </a:effectLst>
                <a:latin typeface="Arial"/>
                <a:ea typeface="Arial"/>
                <a:cs typeface="Arial"/>
                <a:sym typeface="Arial"/>
              </a:rPr>
              <a:t>         PHÂN LOẠI PHẢN ỨNG </a:t>
            </a:r>
            <a:endParaRPr/>
          </a:p>
          <a:p>
            <a:pPr indent="0" lvl="0" marL="0" marR="0" rtl="0" algn="ctr">
              <a:lnSpc>
                <a:spcPct val="100000"/>
              </a:lnSpc>
              <a:spcBef>
                <a:spcPts val="0"/>
              </a:spcBef>
              <a:spcAft>
                <a:spcPts val="0"/>
              </a:spcAft>
              <a:buClr>
                <a:srgbClr val="10253F"/>
              </a:buClr>
              <a:buSzPts val="3600"/>
              <a:buFont typeface="Arial"/>
              <a:buNone/>
            </a:pPr>
            <a:r>
              <a:rPr b="0" i="0" lang="en-US" sz="3600" u="none">
                <a:solidFill>
                  <a:srgbClr val="10253F"/>
                </a:solidFill>
                <a:effectLst>
                  <a:outerShdw blurRad="38100" algn="tl" dir="2700000" dist="38100">
                    <a:srgbClr val="C0C0C0"/>
                  </a:outerShdw>
                </a:effectLst>
                <a:latin typeface="Arial"/>
                <a:ea typeface="Arial"/>
                <a:cs typeface="Arial"/>
                <a:sym typeface="Arial"/>
              </a:rPr>
              <a:t>      SAU TIÊM CHỦNG</a:t>
            </a:r>
            <a:endParaRPr/>
          </a:p>
        </p:txBody>
      </p:sp>
      <p:pic>
        <p:nvPicPr>
          <p:cNvPr id="113" name="Google Shape;113;p16"/>
          <p:cNvPicPr preferRelativeResize="0"/>
          <p:nvPr/>
        </p:nvPicPr>
        <p:blipFill rotWithShape="1">
          <a:blip r:embed="rId3">
            <a:alphaModFix/>
          </a:blip>
          <a:srcRect b="0" l="0" r="0" t="0"/>
          <a:stretch/>
        </p:blipFill>
        <p:spPr>
          <a:xfrm>
            <a:off x="228600" y="304800"/>
            <a:ext cx="914400" cy="698500"/>
          </a:xfrm>
          <a:prstGeom prst="rect">
            <a:avLst/>
          </a:prstGeom>
          <a:noFill/>
          <a:ln>
            <a:noFill/>
          </a:ln>
        </p:spPr>
      </p:pic>
      <p:pic>
        <p:nvPicPr>
          <p:cNvPr id="114" name="Google Shape;114;p16"/>
          <p:cNvPicPr preferRelativeResize="0"/>
          <p:nvPr>
            <p:ph idx="1" type="body"/>
          </p:nvPr>
        </p:nvPicPr>
        <p:blipFill rotWithShape="1">
          <a:blip r:embed="rId4">
            <a:alphaModFix/>
          </a:blip>
          <a:srcRect b="0" l="0" r="0" t="0"/>
          <a:stretch/>
        </p:blipFill>
        <p:spPr>
          <a:xfrm>
            <a:off x="444500" y="1549400"/>
            <a:ext cx="8559900" cy="5092800"/>
          </a:xfrm>
          <a:prstGeom prst="rect">
            <a:avLst/>
          </a:prstGeom>
          <a:noFill/>
          <a:ln>
            <a:noFill/>
          </a:ln>
        </p:spPr>
      </p:pic>
      <p:sp>
        <p:nvSpPr>
          <p:cNvPr id="115" name="Google Shape;115;p16"/>
          <p:cNvSpPr txBox="1"/>
          <p:nvPr/>
        </p:nvSpPr>
        <p:spPr>
          <a:xfrm>
            <a:off x="744537" y="1909762"/>
            <a:ext cx="1266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4000"/>
              <a:buFont typeface="Arial"/>
              <a:buNone/>
            </a:pPr>
            <a:r>
              <a:rPr b="1" i="0" lang="en-US" sz="4000" u="none">
                <a:solidFill>
                  <a:schemeClr val="lt1"/>
                </a:solidFill>
                <a:latin typeface="Arial"/>
                <a:ea typeface="Arial"/>
                <a:cs typeface="Arial"/>
                <a:sym typeface="Arial"/>
              </a:rPr>
              <a:t>NHẸ</a:t>
            </a:r>
            <a:endParaRPr/>
          </a:p>
        </p:txBody>
      </p:sp>
      <p:sp>
        <p:nvSpPr>
          <p:cNvPr id="116" name="Google Shape;116;p16"/>
          <p:cNvSpPr txBox="1"/>
          <p:nvPr/>
        </p:nvSpPr>
        <p:spPr>
          <a:xfrm>
            <a:off x="771525" y="3773487"/>
            <a:ext cx="1320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4000"/>
              <a:buFont typeface="Arial"/>
              <a:buNone/>
            </a:pPr>
            <a:r>
              <a:rPr b="1" i="0" lang="en-US" sz="4000" u="none">
                <a:solidFill>
                  <a:schemeClr val="lt1"/>
                </a:solidFill>
                <a:latin typeface="Arial"/>
                <a:ea typeface="Arial"/>
                <a:cs typeface="Arial"/>
                <a:sym typeface="Arial"/>
              </a:rPr>
              <a:t>VỪA</a:t>
            </a:r>
            <a:endParaRPr/>
          </a:p>
        </p:txBody>
      </p:sp>
      <p:sp>
        <p:nvSpPr>
          <p:cNvPr id="117" name="Google Shape;117;p16"/>
          <p:cNvSpPr txBox="1"/>
          <p:nvPr/>
        </p:nvSpPr>
        <p:spPr>
          <a:xfrm>
            <a:off x="665162" y="5637212"/>
            <a:ext cx="1544700" cy="64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3600"/>
              <a:buFont typeface="Arial"/>
              <a:buNone/>
            </a:pPr>
            <a:r>
              <a:rPr b="1" i="0" lang="en-US" sz="3600" u="none">
                <a:solidFill>
                  <a:schemeClr val="lt1"/>
                </a:solidFill>
                <a:latin typeface="Arial"/>
                <a:ea typeface="Arial"/>
                <a:cs typeface="Arial"/>
                <a:sym typeface="Arial"/>
              </a:rPr>
              <a:t>NẶNG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000"/>
              <a:buFont typeface="Arial"/>
              <a:buNone/>
            </a:pPr>
            <a:r>
              <a:rPr b="0" i="0" lang="en-US" sz="3000" u="none">
                <a:solidFill>
                  <a:srgbClr val="002060"/>
                </a:solidFill>
                <a:effectLst>
                  <a:outerShdw blurRad="38100" algn="tl" dir="2700000" dist="38100">
                    <a:srgbClr val="C0C0C0"/>
                  </a:outerShdw>
                </a:effectLst>
                <a:latin typeface="Arial"/>
                <a:ea typeface="Arial"/>
                <a:cs typeface="Arial"/>
                <a:sym typeface="Arial"/>
              </a:rPr>
              <a:t>       PHẢN ỨNG SAU TIÊM VẮC XIN COVID -19</a:t>
            </a:r>
            <a:endParaRPr/>
          </a:p>
        </p:txBody>
      </p:sp>
      <p:pic>
        <p:nvPicPr>
          <p:cNvPr id="124" name="Google Shape;124;p17"/>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pic>
        <p:nvPicPr>
          <p:cNvPr descr="WhatExpectafterVaccinationAnimation_pain" id="125" name="Google Shape;125;p17"/>
          <p:cNvPicPr preferRelativeResize="0"/>
          <p:nvPr/>
        </p:nvPicPr>
        <p:blipFill rotWithShape="1">
          <a:blip r:embed="rId4">
            <a:alphaModFix/>
          </a:blip>
          <a:srcRect b="0" l="0" r="0" t="0"/>
          <a:stretch/>
        </p:blipFill>
        <p:spPr>
          <a:xfrm>
            <a:off x="4445000" y="2392362"/>
            <a:ext cx="2540000" cy="2540000"/>
          </a:xfrm>
          <a:prstGeom prst="rect">
            <a:avLst/>
          </a:prstGeom>
          <a:noFill/>
          <a:ln>
            <a:noFill/>
          </a:ln>
        </p:spPr>
      </p:pic>
      <p:sp>
        <p:nvSpPr>
          <p:cNvPr id="126" name="Google Shape;126;p17"/>
          <p:cNvSpPr txBox="1"/>
          <p:nvPr/>
        </p:nvSpPr>
        <p:spPr>
          <a:xfrm>
            <a:off x="1905000" y="2392362"/>
            <a:ext cx="2987700" cy="46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TẠI CHỖ NƠI TIÊM </a:t>
            </a:r>
            <a:endParaRPr/>
          </a:p>
        </p:txBody>
      </p:sp>
      <p:sp>
        <p:nvSpPr>
          <p:cNvPr id="127" name="Google Shape;127;p17"/>
          <p:cNvSpPr txBox="1"/>
          <p:nvPr/>
        </p:nvSpPr>
        <p:spPr>
          <a:xfrm>
            <a:off x="2590800" y="2895600"/>
            <a:ext cx="2057400" cy="1686000"/>
          </a:xfrm>
          <a:prstGeom prst="rect">
            <a:avLst/>
          </a:prstGeom>
          <a:noFill/>
          <a:ln>
            <a:noFill/>
          </a:ln>
        </p:spPr>
        <p:txBody>
          <a:bodyPr anchorCtr="0" anchor="t" bIns="45700" lIns="91425" spcFirstLastPara="1" rIns="91425" wrap="square" tIns="45700">
            <a:spAutoFit/>
          </a:bodyPr>
          <a:lstStyle/>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Đau</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Mẩn đỏ</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Sưng tấy</a:t>
            </a:r>
            <a:endParaRPr/>
          </a:p>
        </p:txBody>
      </p:sp>
      <p:sp>
        <p:nvSpPr>
          <p:cNvPr id="128" name="Google Shape;128;p17"/>
          <p:cNvSpPr txBox="1"/>
          <p:nvPr/>
        </p:nvSpPr>
        <p:spPr>
          <a:xfrm>
            <a:off x="3886200" y="1479550"/>
            <a:ext cx="834900" cy="46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NHẸ</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8"/>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       XỬ TRÍ</a:t>
            </a:r>
            <a:endParaRPr/>
          </a:p>
        </p:txBody>
      </p:sp>
      <p:pic>
        <p:nvPicPr>
          <p:cNvPr id="135" name="Google Shape;135;p18"/>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136" name="Google Shape;136;p18"/>
          <p:cNvSpPr txBox="1"/>
          <p:nvPr/>
        </p:nvSpPr>
        <p:spPr>
          <a:xfrm>
            <a:off x="4267200" y="2513012"/>
            <a:ext cx="2987700" cy="460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TẠI CHỖ NƠI TIÊM </a:t>
            </a:r>
            <a:endParaRPr/>
          </a:p>
        </p:txBody>
      </p:sp>
      <p:pic>
        <p:nvPicPr>
          <p:cNvPr descr="WhatExpectafterVaccinationAnimation_movearm" id="137" name="Google Shape;137;p18"/>
          <p:cNvPicPr preferRelativeResize="0"/>
          <p:nvPr/>
        </p:nvPicPr>
        <p:blipFill rotWithShape="1">
          <a:blip r:embed="rId4">
            <a:alphaModFix/>
          </a:blip>
          <a:srcRect b="0" l="0" r="0" t="0"/>
          <a:stretch/>
        </p:blipFill>
        <p:spPr>
          <a:xfrm>
            <a:off x="1447800" y="2743200"/>
            <a:ext cx="2540000" cy="2540000"/>
          </a:xfrm>
          <a:prstGeom prst="rect">
            <a:avLst/>
          </a:prstGeom>
          <a:noFill/>
          <a:ln>
            <a:noFill/>
          </a:ln>
        </p:spPr>
      </p:pic>
      <p:sp>
        <p:nvSpPr>
          <p:cNvPr id="138" name="Google Shape;138;p18"/>
          <p:cNvSpPr txBox="1"/>
          <p:nvPr/>
        </p:nvSpPr>
        <p:spPr>
          <a:xfrm>
            <a:off x="3048000" y="3105150"/>
            <a:ext cx="5943600" cy="1131900"/>
          </a:xfrm>
          <a:prstGeom prst="rect">
            <a:avLst/>
          </a:prstGeom>
          <a:noFill/>
          <a:ln>
            <a:noFill/>
          </a:ln>
        </p:spPr>
        <p:txBody>
          <a:bodyPr anchorCtr="0" anchor="t" bIns="45700" lIns="91425" spcFirstLastPara="1" rIns="91425" wrap="square" tIns="45700">
            <a:spAutoFit/>
          </a:bodyPr>
          <a:lstStyle/>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Đắp khăn sạch, mát và ẩm lên nơi tiêm.</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Vận động hoặc tập thể dục cho cánh tay.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3" name="Shape 143"/>
        <p:cNvGrpSpPr/>
        <p:nvPr/>
      </p:nvGrpSpPr>
      <p:grpSpPr>
        <a:xfrm>
          <a:off x="0" y="0"/>
          <a:ext cx="0" cy="0"/>
          <a:chOff x="0" y="0"/>
          <a:chExt cx="0" cy="0"/>
        </a:xfrm>
      </p:grpSpPr>
      <p:sp>
        <p:nvSpPr>
          <p:cNvPr id="144" name="Google Shape;144;p19"/>
          <p:cNvSpPr txBox="1"/>
          <p:nvPr/>
        </p:nvSpPr>
        <p:spPr>
          <a:xfrm>
            <a:off x="0" y="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002060"/>
              </a:buClr>
              <a:buSzPts val="3000"/>
              <a:buFont typeface="Arial"/>
              <a:buNone/>
            </a:pPr>
            <a:r>
              <a:rPr b="0" i="0" lang="en-US" sz="3000" u="none">
                <a:solidFill>
                  <a:srgbClr val="002060"/>
                </a:solidFill>
                <a:effectLst>
                  <a:outerShdw blurRad="38100" algn="tl" dir="2700000" dist="38100">
                    <a:srgbClr val="C0C0C0"/>
                  </a:outerShdw>
                </a:effectLst>
                <a:latin typeface="Arial"/>
                <a:ea typeface="Arial"/>
                <a:cs typeface="Arial"/>
                <a:sym typeface="Arial"/>
              </a:rPr>
              <a:t>PHẢN ỨNG SAU TIÊM VẮC XIN COVID - 19</a:t>
            </a:r>
            <a:endParaRPr/>
          </a:p>
        </p:txBody>
      </p:sp>
      <p:pic>
        <p:nvPicPr>
          <p:cNvPr id="145" name="Google Shape;145;p19"/>
          <p:cNvPicPr preferRelativeResize="0"/>
          <p:nvPr/>
        </p:nvPicPr>
        <p:blipFill rotWithShape="1">
          <a:blip r:embed="rId3">
            <a:alphaModFix/>
          </a:blip>
          <a:srcRect b="0" l="0" r="0" t="0"/>
          <a:stretch/>
        </p:blipFill>
        <p:spPr>
          <a:xfrm>
            <a:off x="228600" y="304800"/>
            <a:ext cx="914400" cy="698500"/>
          </a:xfrm>
          <a:prstGeom prst="rect">
            <a:avLst/>
          </a:prstGeom>
          <a:noFill/>
          <a:ln>
            <a:noFill/>
          </a:ln>
        </p:spPr>
      </p:pic>
      <p:pic>
        <p:nvPicPr>
          <p:cNvPr descr="WhatExpectafterVaccinationAnimation_fever" id="146" name="Google Shape;146;p19"/>
          <p:cNvPicPr preferRelativeResize="0"/>
          <p:nvPr/>
        </p:nvPicPr>
        <p:blipFill rotWithShape="1">
          <a:blip r:embed="rId4">
            <a:alphaModFix/>
          </a:blip>
          <a:srcRect b="0" l="0" r="0" t="0"/>
          <a:stretch/>
        </p:blipFill>
        <p:spPr>
          <a:xfrm>
            <a:off x="5562600" y="2743200"/>
            <a:ext cx="2336800" cy="2235200"/>
          </a:xfrm>
          <a:prstGeom prst="rect">
            <a:avLst/>
          </a:prstGeom>
          <a:noFill/>
          <a:ln>
            <a:noFill/>
          </a:ln>
        </p:spPr>
      </p:pic>
      <p:sp>
        <p:nvSpPr>
          <p:cNvPr id="147" name="Google Shape;147;p19"/>
          <p:cNvSpPr txBox="1"/>
          <p:nvPr/>
        </p:nvSpPr>
        <p:spPr>
          <a:xfrm>
            <a:off x="2590800" y="1909762"/>
            <a:ext cx="4572000" cy="3902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400"/>
              <a:buFont typeface="Arial"/>
              <a:buNone/>
            </a:pPr>
            <a:r>
              <a:rPr b="1" i="0" lang="en-US" sz="2400" u="none">
                <a:solidFill>
                  <a:srgbClr val="000000"/>
                </a:solidFill>
                <a:latin typeface="Arial"/>
                <a:ea typeface="Arial"/>
                <a:cs typeface="Arial"/>
                <a:sym typeface="Arial"/>
              </a:rPr>
              <a:t>TRIỆU CHỨNG TOÀN THÂN</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Mệt mỏi</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Đau đầu</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Đau cơ</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Ớn lạnh</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Sốt</a:t>
            </a:r>
            <a:endParaRPr/>
          </a:p>
          <a:p>
            <a:pPr indent="-152400" lvl="0" marL="0" marR="0" rtl="0" algn="l">
              <a:lnSpc>
                <a:spcPct val="150000"/>
              </a:lnSpc>
              <a:spcBef>
                <a:spcPts val="0"/>
              </a:spcBef>
              <a:spcAft>
                <a:spcPts val="0"/>
              </a:spcAft>
              <a:buClr>
                <a:srgbClr val="000000"/>
              </a:buClr>
              <a:buSzPts val="2400"/>
              <a:buFont typeface="Arial"/>
              <a:buChar char="•"/>
            </a:pPr>
            <a:r>
              <a:rPr b="0" i="0" lang="en-US" sz="2400" u="none">
                <a:solidFill>
                  <a:srgbClr val="000000"/>
                </a:solidFill>
                <a:latin typeface="Arial"/>
                <a:ea typeface="Arial"/>
                <a:cs typeface="Arial"/>
                <a:sym typeface="Arial"/>
              </a:rPr>
              <a:t> Buồn nôn</a:t>
            </a:r>
            <a:endParaRPr/>
          </a:p>
        </p:txBody>
      </p:sp>
      <p:sp>
        <p:nvSpPr>
          <p:cNvPr id="148" name="Google Shape;148;p19"/>
          <p:cNvSpPr txBox="1"/>
          <p:nvPr/>
        </p:nvSpPr>
        <p:spPr>
          <a:xfrm>
            <a:off x="6096000" y="4508500"/>
            <a:ext cx="866700" cy="46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400"/>
              <a:buFont typeface="Arial"/>
              <a:buNone/>
            </a:pPr>
            <a:r>
              <a:rPr b="1" i="0" lang="en-US" sz="2400" u="none">
                <a:solidFill>
                  <a:srgbClr val="FFFF00"/>
                </a:solidFill>
                <a:latin typeface="Arial"/>
                <a:ea typeface="Arial"/>
                <a:cs typeface="Arial"/>
                <a:sym typeface="Arial"/>
              </a:rPr>
              <a:t>VỪA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       XỬ TRÍ</a:t>
            </a:r>
            <a:endParaRPr/>
          </a:p>
        </p:txBody>
      </p:sp>
      <p:pic>
        <p:nvPicPr>
          <p:cNvPr id="155" name="Google Shape;155;p20"/>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156" name="Google Shape;156;p20"/>
          <p:cNvSpPr txBox="1"/>
          <p:nvPr/>
        </p:nvSpPr>
        <p:spPr>
          <a:xfrm>
            <a:off x="1046162" y="2054225"/>
            <a:ext cx="5308500" cy="460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ĐỂ GIẢM CẢM GIÁC SỐT, MỆT MỎI</a:t>
            </a:r>
            <a:endParaRPr/>
          </a:p>
        </p:txBody>
      </p:sp>
      <p:sp>
        <p:nvSpPr>
          <p:cNvPr id="157" name="Google Shape;157;p20"/>
          <p:cNvSpPr txBox="1"/>
          <p:nvPr/>
        </p:nvSpPr>
        <p:spPr>
          <a:xfrm>
            <a:off x="1219200" y="2743200"/>
            <a:ext cx="4791000" cy="10971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Uống nhiều nước.</a:t>
            </a:r>
            <a:endParaRPr/>
          </a:p>
          <a:p>
            <a:pPr indent="-342900" lvl="0" marL="342900" marR="0" rtl="0" algn="l">
              <a:lnSpc>
                <a:spcPct val="200000"/>
              </a:lnSpc>
              <a:spcBef>
                <a:spcPts val="0"/>
              </a:spcBef>
              <a:spcAft>
                <a:spcPts val="0"/>
              </a:spcAft>
              <a:buClr>
                <a:schemeClr val="dk1"/>
              </a:buClr>
              <a:buSzPts val="2400"/>
              <a:buFont typeface="Arial"/>
              <a:buChar char="•"/>
            </a:pPr>
            <a:r>
              <a:rPr b="0" i="0" lang="en-US" sz="2400" u="none">
                <a:solidFill>
                  <a:schemeClr val="dk1"/>
                </a:solidFill>
                <a:latin typeface="Calibri"/>
                <a:ea typeface="Calibri"/>
                <a:cs typeface="Calibri"/>
                <a:sym typeface="Calibri"/>
              </a:rPr>
              <a:t>Mặc trang phục nhẹ, thoáng mát.</a:t>
            </a:r>
            <a:endParaRPr/>
          </a:p>
        </p:txBody>
      </p:sp>
      <p:pic>
        <p:nvPicPr>
          <p:cNvPr descr="WhatExpectafterVaccinationAnimation_drink" id="158" name="Google Shape;158;p20"/>
          <p:cNvPicPr preferRelativeResize="0"/>
          <p:nvPr/>
        </p:nvPicPr>
        <p:blipFill rotWithShape="1">
          <a:blip r:embed="rId4">
            <a:alphaModFix/>
          </a:blip>
          <a:srcRect b="0" l="0" r="0" t="0"/>
          <a:stretch/>
        </p:blipFill>
        <p:spPr>
          <a:xfrm>
            <a:off x="6375400" y="2362200"/>
            <a:ext cx="2540000" cy="2540000"/>
          </a:xfrm>
          <a:prstGeom prst="rect">
            <a:avLst/>
          </a:prstGeom>
          <a:noFill/>
          <a:ln>
            <a:noFill/>
          </a:ln>
        </p:spPr>
      </p:pic>
      <p:pic>
        <p:nvPicPr>
          <p:cNvPr descr="Káº¿t quáº£ hÃ¬nh áº£nh cho ha sot giam dau" id="159" name="Google Shape;159;p20"/>
          <p:cNvPicPr preferRelativeResize="0"/>
          <p:nvPr/>
        </p:nvPicPr>
        <p:blipFill rotWithShape="1">
          <a:blip r:embed="rId5">
            <a:alphaModFix/>
          </a:blip>
          <a:srcRect b="0" l="0" r="0" t="0"/>
          <a:stretch/>
        </p:blipFill>
        <p:spPr>
          <a:xfrm>
            <a:off x="1417637" y="4440237"/>
            <a:ext cx="4983162" cy="22526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ph idx="1" type="body"/>
          </p:nvPr>
        </p:nvSpPr>
        <p:spPr>
          <a:xfrm>
            <a:off x="4572000" y="2209800"/>
            <a:ext cx="4259400" cy="2551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rgbClr val="10253F"/>
              </a:buClr>
              <a:buSzPts val="2400"/>
              <a:buFont typeface="Arial"/>
              <a:buNone/>
            </a:pPr>
            <a:r>
              <a:rPr b="0" i="0" lang="en-US" sz="2400" u="none" cap="none" strike="noStrike">
                <a:solidFill>
                  <a:srgbClr val="10253F"/>
                </a:solidFill>
                <a:latin typeface="Arial"/>
                <a:ea typeface="Arial"/>
                <a:cs typeface="Arial"/>
                <a:sym typeface="Arial"/>
              </a:rPr>
              <a:t>Phản vệ là một phản ứng dị ứng nghiêm trọng, đe dọa tính mạng, hiếm khi xảy ra sau khi tiêm chủng </a:t>
            </a:r>
            <a:endParaRPr/>
          </a:p>
          <a:p>
            <a:pPr indent="-342900" lvl="0" marL="342900" marR="0" rtl="0" algn="l">
              <a:lnSpc>
                <a:spcPct val="150000"/>
              </a:lnSpc>
              <a:spcBef>
                <a:spcPts val="480"/>
              </a:spcBef>
              <a:spcAft>
                <a:spcPts val="0"/>
              </a:spcAft>
              <a:buClr>
                <a:schemeClr val="dk1"/>
              </a:buClr>
              <a:buSzPts val="2400"/>
              <a:buFont typeface="Arial"/>
              <a:buNone/>
            </a:pPr>
            <a:r>
              <a:t/>
            </a:r>
            <a:endParaRPr b="0" i="0" sz="2400" u="none" cap="none" strike="noStrike">
              <a:solidFill>
                <a:srgbClr val="10253F"/>
              </a:solidFill>
              <a:latin typeface="Arial"/>
              <a:ea typeface="Arial"/>
              <a:cs typeface="Arial"/>
              <a:sym typeface="Arial"/>
            </a:endParaRPr>
          </a:p>
          <a:p>
            <a:pPr indent="-190500" lvl="0" marL="342900" marR="0" rtl="0" algn="l">
              <a:spcBef>
                <a:spcPts val="480"/>
              </a:spcBef>
              <a:spcAft>
                <a:spcPts val="0"/>
              </a:spcAft>
              <a:buClr>
                <a:schemeClr val="dk1"/>
              </a:buClr>
              <a:buSzPts val="2400"/>
              <a:buFont typeface="Arial"/>
              <a:buNone/>
            </a:pPr>
            <a:r>
              <a:t/>
            </a:r>
            <a:endParaRPr b="0" i="0" sz="2400" u="none">
              <a:solidFill>
                <a:srgbClr val="10253F"/>
              </a:solidFill>
              <a:latin typeface="Arial"/>
              <a:ea typeface="Arial"/>
              <a:cs typeface="Arial"/>
              <a:sym typeface="Arial"/>
            </a:endParaRPr>
          </a:p>
        </p:txBody>
      </p:sp>
      <p:sp>
        <p:nvSpPr>
          <p:cNvPr id="165" name="Google Shape;165;p21"/>
          <p:cNvSpPr txBox="1"/>
          <p:nvPr/>
        </p:nvSpPr>
        <p:spPr>
          <a:xfrm>
            <a:off x="0" y="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pic>
        <p:nvPicPr>
          <p:cNvPr id="166" name="Google Shape;166;p21"/>
          <p:cNvPicPr preferRelativeResize="0"/>
          <p:nvPr/>
        </p:nvPicPr>
        <p:blipFill rotWithShape="1">
          <a:blip r:embed="rId3">
            <a:alphaModFix/>
          </a:blip>
          <a:srcRect b="0" l="0" r="0" t="0"/>
          <a:stretch/>
        </p:blipFill>
        <p:spPr>
          <a:xfrm>
            <a:off x="28575" y="211137"/>
            <a:ext cx="1495425" cy="931862"/>
          </a:xfrm>
          <a:prstGeom prst="rect">
            <a:avLst/>
          </a:prstGeom>
          <a:noFill/>
          <a:ln>
            <a:noFill/>
          </a:ln>
        </p:spPr>
      </p:pic>
      <p:pic>
        <p:nvPicPr>
          <p:cNvPr id="167" name="Google Shape;167;p21"/>
          <p:cNvPicPr preferRelativeResize="0"/>
          <p:nvPr/>
        </p:nvPicPr>
        <p:blipFill/>
        <p:spPr>
          <a:xfrm>
            <a:off x="312737" y="2382837"/>
            <a:ext cx="4259262" cy="3352800"/>
          </a:xfrm>
          <a:prstGeom prst="rect">
            <a:avLst/>
          </a:prstGeom>
          <a:noFill/>
          <a:ln>
            <a:noFill/>
          </a:ln>
        </p:spPr>
      </p:pic>
      <p:sp>
        <p:nvSpPr>
          <p:cNvPr id="168" name="Google Shape;168;p21"/>
          <p:cNvSpPr txBox="1"/>
          <p:nvPr/>
        </p:nvSpPr>
        <p:spPr>
          <a:xfrm>
            <a:off x="1697037" y="57150"/>
            <a:ext cx="7439100" cy="13113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2060"/>
              </a:buClr>
              <a:buSzPts val="2800"/>
              <a:buFont typeface="Arial"/>
              <a:buNone/>
            </a:pPr>
            <a:r>
              <a:rPr b="0" i="0" lang="en-US" sz="2800" u="none">
                <a:solidFill>
                  <a:srgbClr val="002060"/>
                </a:solidFill>
                <a:effectLst>
                  <a:outerShdw blurRad="38100" algn="tl" dir="2700000" dist="38100">
                    <a:srgbClr val="C0C0C0"/>
                  </a:outerShdw>
                </a:effectLst>
                <a:latin typeface="Arial"/>
                <a:ea typeface="Arial"/>
                <a:cs typeface="Arial"/>
                <a:sym typeface="Arial"/>
              </a:rPr>
              <a:t>   XỬ TRÍ PHẢN ỨNG SAU TIÊM CHỦNG</a:t>
            </a:r>
            <a:endParaRPr/>
          </a:p>
        </p:txBody>
      </p:sp>
      <p:sp>
        <p:nvSpPr>
          <p:cNvPr id="169" name="Google Shape;169;p21"/>
          <p:cNvSpPr txBox="1"/>
          <p:nvPr/>
        </p:nvSpPr>
        <p:spPr>
          <a:xfrm>
            <a:off x="3952875" y="1644650"/>
            <a:ext cx="1724100" cy="462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10253F"/>
              </a:buClr>
              <a:buSzPts val="2400"/>
              <a:buFont typeface="Arial"/>
              <a:buNone/>
            </a:pPr>
            <a:r>
              <a:rPr b="1" i="0" lang="en-US" sz="2400" u="none">
                <a:solidFill>
                  <a:srgbClr val="10253F"/>
                </a:solidFill>
                <a:latin typeface="Arial"/>
                <a:ea typeface="Arial"/>
                <a:cs typeface="Arial"/>
                <a:sym typeface="Arial"/>
              </a:rPr>
              <a:t>PHẢN VỆ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2"/>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PHẢN VỆ</a:t>
            </a:r>
            <a:endParaRPr/>
          </a:p>
        </p:txBody>
      </p:sp>
      <p:pic>
        <p:nvPicPr>
          <p:cNvPr id="176" name="Google Shape;176;p22"/>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177" name="Google Shape;177;p22"/>
          <p:cNvSpPr txBox="1"/>
          <p:nvPr/>
        </p:nvSpPr>
        <p:spPr>
          <a:xfrm>
            <a:off x="46037" y="1454150"/>
            <a:ext cx="9144000" cy="43053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200000"/>
              </a:lnSpc>
              <a:spcBef>
                <a:spcPts val="0"/>
              </a:spcBef>
              <a:spcAft>
                <a:spcPts val="0"/>
              </a:spcAft>
              <a:buClr>
                <a:schemeClr val="dk1"/>
              </a:buClr>
              <a:buSzPts val="2000"/>
              <a:buFont typeface="Arial"/>
              <a:buChar char="•"/>
            </a:pPr>
            <a:r>
              <a:rPr b="1" i="0" lang="en-US" sz="2000" u="none">
                <a:solidFill>
                  <a:schemeClr val="dk1"/>
                </a:solidFill>
                <a:latin typeface="Arial"/>
                <a:ea typeface="Arial"/>
                <a:cs typeface="Arial"/>
                <a:sym typeface="Arial"/>
              </a:rPr>
              <a:t>Mỹ: </a:t>
            </a:r>
            <a:r>
              <a:rPr b="0" i="0" lang="en-US" sz="2000" u="none">
                <a:solidFill>
                  <a:schemeClr val="dk1"/>
                </a:solidFill>
                <a:latin typeface="Arial"/>
                <a:ea typeface="Arial"/>
                <a:cs typeface="Arial"/>
                <a:sym typeface="Arial"/>
              </a:rPr>
              <a:t>tháng 12 năm 2020, có 21 ca phản vệ trong 1.893.360 liều đầu tiên </a:t>
            </a:r>
            <a:endParaRPr/>
          </a:p>
          <a:p>
            <a:pPr indent="-342900" lvl="0" marL="342900" marR="0" rtl="0" algn="l">
              <a:lnSpc>
                <a:spcPct val="2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vắc xin Pfizer-BioNTech COVID-19  (11,1 trường hợp trên một triệu liều); </a:t>
            </a:r>
            <a:endParaRPr/>
          </a:p>
          <a:p>
            <a:pPr indent="-342900" lvl="0" marL="342900" marR="0" rtl="0" algn="l">
              <a:lnSpc>
                <a:spcPct val="2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a:t>
            </a:r>
            <a:r>
              <a:rPr b="1" i="0" lang="en-US" sz="2000" u="none">
                <a:solidFill>
                  <a:schemeClr val="dk1"/>
                </a:solidFill>
                <a:latin typeface="Arial"/>
                <a:ea typeface="Arial"/>
                <a:cs typeface="Arial"/>
                <a:sym typeface="Arial"/>
              </a:rPr>
              <a:t>71%</a:t>
            </a:r>
            <a:r>
              <a:rPr b="0" i="0" lang="en-US" sz="2000" u="none">
                <a:solidFill>
                  <a:schemeClr val="dk1"/>
                </a:solidFill>
                <a:latin typeface="Arial"/>
                <a:ea typeface="Arial"/>
                <a:cs typeface="Arial"/>
                <a:sym typeface="Arial"/>
              </a:rPr>
              <a:t> trong số này xảy ra trong vòng </a:t>
            </a:r>
            <a:r>
              <a:rPr b="1" i="0" lang="en-US" sz="2000" u="none">
                <a:solidFill>
                  <a:schemeClr val="dk1"/>
                </a:solidFill>
                <a:latin typeface="Arial"/>
                <a:ea typeface="Arial"/>
                <a:cs typeface="Arial"/>
                <a:sym typeface="Arial"/>
              </a:rPr>
              <a:t>15 phút sau </a:t>
            </a:r>
            <a:r>
              <a:rPr b="0" i="0" lang="en-US" sz="2000" u="none">
                <a:solidFill>
                  <a:schemeClr val="dk1"/>
                </a:solidFill>
                <a:latin typeface="Arial"/>
                <a:ea typeface="Arial"/>
                <a:cs typeface="Arial"/>
                <a:sym typeface="Arial"/>
              </a:rPr>
              <a:t>khi tiêm </a:t>
            </a:r>
            <a:endParaRPr/>
          </a:p>
          <a:p>
            <a:pPr indent="-342900" lvl="0" marL="342900" marR="0" rtl="0" algn="l">
              <a:lnSpc>
                <a:spcPct val="200000"/>
              </a:lnSpc>
              <a:spcBef>
                <a:spcPts val="0"/>
              </a:spcBef>
              <a:spcAft>
                <a:spcPts val="0"/>
              </a:spcAft>
              <a:buClr>
                <a:schemeClr val="dk1"/>
              </a:buClr>
              <a:buSzPts val="2000"/>
              <a:buFont typeface="Arial"/>
              <a:buChar char="•"/>
            </a:pPr>
            <a:r>
              <a:rPr b="1" i="0" lang="en-US" sz="2000" u="none">
                <a:solidFill>
                  <a:schemeClr val="dk1"/>
                </a:solidFill>
                <a:latin typeface="Arial"/>
                <a:ea typeface="Arial"/>
                <a:cs typeface="Arial"/>
                <a:sym typeface="Arial"/>
              </a:rPr>
              <a:t>Việt Nam:  </a:t>
            </a:r>
            <a:r>
              <a:rPr b="0" i="0" lang="en-US" sz="2000" u="none">
                <a:solidFill>
                  <a:schemeClr val="dk1"/>
                </a:solidFill>
                <a:latin typeface="Arial"/>
                <a:ea typeface="Arial"/>
                <a:cs typeface="Arial"/>
                <a:sym typeface="Arial"/>
              </a:rPr>
              <a:t>tỷ lệ khoảng 1/1000</a:t>
            </a:r>
            <a:endParaRPr/>
          </a:p>
          <a:p>
            <a:pPr indent="-342900" lvl="0" marL="342900" marR="0" rtl="0" algn="l">
              <a:lnSpc>
                <a:spcPct val="2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1 ca sau 30 phút</a:t>
            </a:r>
            <a:endParaRPr/>
          </a:p>
          <a:p>
            <a:pPr indent="0" lvl="3" marL="1371600" marR="0" rtl="0" algn="l">
              <a:lnSpc>
                <a:spcPct val="20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   1 ca sau 8 giờ</a:t>
            </a:r>
            <a:endParaRPr/>
          </a:p>
          <a:p>
            <a:pPr indent="0" lvl="0" marL="0" marR="0" rtl="0" algn="l">
              <a:lnSpc>
                <a:spcPct val="100000"/>
              </a:lnSpc>
              <a:spcBef>
                <a:spcPts val="0"/>
              </a:spcBef>
              <a:spcAft>
                <a:spcPts val="0"/>
              </a:spcAft>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3"/>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PHẢN VỆ</a:t>
            </a:r>
            <a:endParaRPr/>
          </a:p>
        </p:txBody>
      </p:sp>
      <p:pic>
        <p:nvPicPr>
          <p:cNvPr id="184" name="Google Shape;184;p23"/>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185" name="Google Shape;185;p23"/>
          <p:cNvSpPr txBox="1"/>
          <p:nvPr/>
        </p:nvSpPr>
        <p:spPr>
          <a:xfrm>
            <a:off x="361950" y="1454150"/>
            <a:ext cx="8420100" cy="4651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Vì phản vệ cần được điều trị ngay lập tức, chẩn đoán chủ yếu được thực hiện dựa trên nhận biết các dấu hiệu và triệu chứng lâm sàng, bao gồm:</a:t>
            </a:r>
            <a:endParaRPr/>
          </a:p>
          <a:p>
            <a:pPr indent="-127000" lvl="0" marL="0" marR="0" rtl="0" algn="l">
              <a:lnSpc>
                <a:spcPct val="150000"/>
              </a:lnSpc>
              <a:spcBef>
                <a:spcPts val="0"/>
              </a:spcBef>
              <a:spcAft>
                <a:spcPts val="0"/>
              </a:spcAft>
              <a:buClr>
                <a:schemeClr val="dk1"/>
              </a:buClr>
              <a:buSzPts val="2000"/>
              <a:buFont typeface="Noto Sans Symbols"/>
              <a:buChar char="❖"/>
            </a:pPr>
            <a:r>
              <a:rPr b="1" i="0" lang="en-US" sz="2000" u="none">
                <a:solidFill>
                  <a:schemeClr val="dk1"/>
                </a:solidFill>
                <a:latin typeface="Arial"/>
                <a:ea typeface="Arial"/>
                <a:cs typeface="Arial"/>
                <a:sym typeface="Arial"/>
              </a:rPr>
              <a:t>Da / niêm mạc</a:t>
            </a:r>
            <a:r>
              <a:rPr b="0" i="0" lang="en-US" sz="2000" u="none">
                <a:solidFill>
                  <a:schemeClr val="dk1"/>
                </a:solidFill>
                <a:latin typeface="Arial"/>
                <a:ea typeface="Arial"/>
                <a:cs typeface="Arial"/>
                <a:sym typeface="Arial"/>
              </a:rPr>
              <a:t>: </a:t>
            </a:r>
            <a:endParaRPr/>
          </a:p>
          <a:p>
            <a:pPr indent="0" lvl="0" marL="0" marR="0" rtl="0" algn="l">
              <a:lnSpc>
                <a:spcPct val="15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nổi mề đay toàn thân; mẩn đỏ lan rộng; ngứa; </a:t>
            </a:r>
            <a:endParaRPr/>
          </a:p>
          <a:p>
            <a:pPr indent="0" lvl="0" marL="0" marR="0" rtl="0" algn="l">
              <a:lnSpc>
                <a:spcPct val="15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viêm kết mạc; hoặc sưng mắt, môi, lưỡi…</a:t>
            </a:r>
            <a:endParaRPr/>
          </a:p>
          <a:p>
            <a:pPr indent="0" lvl="0" marL="0" marR="0" rtl="0" algn="l">
              <a:lnSpc>
                <a:spcPct val="150000"/>
              </a:lnSpc>
              <a:spcBef>
                <a:spcPts val="0"/>
              </a:spcBef>
              <a:spcAft>
                <a:spcPts val="0"/>
              </a:spcAft>
              <a:buClr>
                <a:schemeClr val="dk1"/>
              </a:buClr>
              <a:buSzPts val="2000"/>
              <a:buFont typeface="Calibri"/>
              <a:buNone/>
            </a:pPr>
            <a:r>
              <a:t/>
            </a:r>
            <a:endParaRPr b="0" i="0" sz="2000" u="none">
              <a:solidFill>
                <a:schemeClr val="dk1"/>
              </a:solidFill>
              <a:latin typeface="Arial"/>
              <a:ea typeface="Arial"/>
              <a:cs typeface="Arial"/>
              <a:sym typeface="Arial"/>
            </a:endParaRPr>
          </a:p>
          <a:p>
            <a:pPr indent="-127000" lvl="0" marL="0" marR="0" rtl="0" algn="l">
              <a:lnSpc>
                <a:spcPct val="150000"/>
              </a:lnSpc>
              <a:spcBef>
                <a:spcPts val="0"/>
              </a:spcBef>
              <a:spcAft>
                <a:spcPts val="0"/>
              </a:spcAft>
              <a:buClr>
                <a:schemeClr val="dk1"/>
              </a:buClr>
              <a:buSzPts val="2000"/>
              <a:buFont typeface="Noto Sans Symbols"/>
              <a:buChar char="❖"/>
            </a:pPr>
            <a:r>
              <a:rPr b="1" i="0" lang="en-US" sz="2000" u="none">
                <a:solidFill>
                  <a:schemeClr val="dk1"/>
                </a:solidFill>
                <a:latin typeface="Arial"/>
                <a:ea typeface="Arial"/>
                <a:cs typeface="Arial"/>
                <a:sym typeface="Arial"/>
              </a:rPr>
              <a:t>Hô hấp: </a:t>
            </a:r>
            <a:endParaRPr/>
          </a:p>
          <a:p>
            <a:pPr indent="0" lvl="0" marL="0" marR="0" rtl="0" algn="l">
              <a:lnSpc>
                <a:spcPct val="15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Cảm giác nghẹn cổ họng, khó thở, </a:t>
            </a:r>
            <a:endParaRPr/>
          </a:p>
          <a:p>
            <a:pPr indent="0" lvl="0" marL="0" marR="0" rtl="0" algn="l">
              <a:lnSpc>
                <a:spcPct val="15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khàn giọng, ho, khó nuốt / chảy nước dãi, </a:t>
            </a:r>
            <a:endParaRPr/>
          </a:p>
          <a:p>
            <a:pPr indent="0" lvl="0" marL="0" marR="0" rtl="0" algn="l">
              <a:lnSpc>
                <a:spcPct val="15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nghẹt mũi, chảy nước dãi, hắt hơi -&gt; suy hô hấp</a:t>
            </a:r>
            <a:endParaRPr/>
          </a:p>
        </p:txBody>
      </p:sp>
      <p:pic>
        <p:nvPicPr>
          <p:cNvPr descr="Tìm hiểu lý do gây mề đay | Vinmec" id="186" name="Google Shape;186;p23"/>
          <p:cNvPicPr preferRelativeResize="0"/>
          <p:nvPr/>
        </p:nvPicPr>
        <p:blipFill rotWithShape="1">
          <a:blip r:embed="rId4">
            <a:alphaModFix/>
          </a:blip>
          <a:srcRect b="0" l="0" r="0" t="0"/>
          <a:stretch/>
        </p:blipFill>
        <p:spPr>
          <a:xfrm>
            <a:off x="5867400" y="2438400"/>
            <a:ext cx="2133600" cy="1676400"/>
          </a:xfrm>
          <a:prstGeom prst="rect">
            <a:avLst/>
          </a:prstGeom>
          <a:noFill/>
          <a:ln>
            <a:noFill/>
          </a:ln>
        </p:spPr>
      </p:pic>
      <p:pic>
        <p:nvPicPr>
          <p:cNvPr id="187" name="Google Shape;187;p23"/>
          <p:cNvPicPr preferRelativeResize="0"/>
          <p:nvPr/>
        </p:nvPicPr>
        <p:blipFill rotWithShape="1">
          <a:blip r:embed="rId5">
            <a:alphaModFix/>
          </a:blip>
          <a:srcRect b="0" l="0" r="0" t="0"/>
          <a:stretch/>
        </p:blipFill>
        <p:spPr>
          <a:xfrm>
            <a:off x="5867400" y="4343400"/>
            <a:ext cx="2279649" cy="2381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PHẢN VỆ</a:t>
            </a:r>
            <a:endParaRPr/>
          </a:p>
        </p:txBody>
      </p:sp>
      <p:pic>
        <p:nvPicPr>
          <p:cNvPr id="194" name="Google Shape;194;p24"/>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195" name="Google Shape;195;p24"/>
          <p:cNvSpPr txBox="1"/>
          <p:nvPr/>
        </p:nvSpPr>
        <p:spPr>
          <a:xfrm>
            <a:off x="228600" y="1479550"/>
            <a:ext cx="8763000" cy="36909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200000"/>
              </a:lnSpc>
              <a:spcBef>
                <a:spcPts val="0"/>
              </a:spcBef>
              <a:spcAft>
                <a:spcPts val="0"/>
              </a:spcAft>
              <a:buClr>
                <a:schemeClr val="dk1"/>
              </a:buClr>
              <a:buSzPts val="2000"/>
              <a:buFont typeface="Noto Sans Symbols"/>
              <a:buChar char="❖"/>
            </a:pPr>
            <a:r>
              <a:rPr b="1" i="0" lang="en-US" sz="2000" u="none">
                <a:solidFill>
                  <a:schemeClr val="dk1"/>
                </a:solidFill>
                <a:latin typeface="Arial"/>
                <a:ea typeface="Arial"/>
                <a:cs typeface="Arial"/>
                <a:sym typeface="Arial"/>
              </a:rPr>
              <a:t>Tiêu hóa: </a:t>
            </a:r>
            <a:r>
              <a:rPr b="0" i="0" lang="en-US" sz="2000" u="none">
                <a:solidFill>
                  <a:schemeClr val="dk1"/>
                </a:solidFill>
                <a:latin typeface="Arial"/>
                <a:ea typeface="Arial"/>
                <a:cs typeface="Arial"/>
                <a:sym typeface="Arial"/>
              </a:rPr>
              <a:t>buồn nôn, nôn, tiêu chảy, đau bụng…</a:t>
            </a:r>
            <a:endParaRPr/>
          </a:p>
          <a:p>
            <a:pPr indent="-342900" lvl="0" marL="342900" marR="0" rtl="0" algn="l">
              <a:lnSpc>
                <a:spcPct val="200000"/>
              </a:lnSpc>
              <a:spcBef>
                <a:spcPts val="0"/>
              </a:spcBef>
              <a:spcAft>
                <a:spcPts val="0"/>
              </a:spcAft>
              <a:buClr>
                <a:schemeClr val="dk1"/>
              </a:buClr>
              <a:buSzPts val="2000"/>
              <a:buFont typeface="Noto Sans Symbols"/>
              <a:buChar char="❖"/>
            </a:pPr>
            <a:r>
              <a:rPr b="1" i="0" lang="en-US" sz="2000" u="none">
                <a:solidFill>
                  <a:schemeClr val="dk1"/>
                </a:solidFill>
                <a:latin typeface="Arial"/>
                <a:ea typeface="Arial"/>
                <a:cs typeface="Arial"/>
                <a:sym typeface="Arial"/>
              </a:rPr>
              <a:t>Tim mạch: </a:t>
            </a:r>
            <a:r>
              <a:rPr b="0" i="0" lang="en-US" sz="2000" u="none">
                <a:solidFill>
                  <a:schemeClr val="dk1"/>
                </a:solidFill>
                <a:latin typeface="Arial"/>
                <a:ea typeface="Arial"/>
                <a:cs typeface="Arial"/>
                <a:sym typeface="Arial"/>
              </a:rPr>
              <a:t>chóng mặt; ngất xỉu; nhịp tim nhanh; hạ huyết áp; mạch yếu; xanh tím (đổi màu xanh); xanh xao; đỏ bừng mặt</a:t>
            </a:r>
            <a:endParaRPr/>
          </a:p>
          <a:p>
            <a:pPr indent="-342900" lvl="0" marL="342900" marR="0" rtl="0" algn="l">
              <a:lnSpc>
                <a:spcPct val="200000"/>
              </a:lnSpc>
              <a:spcBef>
                <a:spcPts val="0"/>
              </a:spcBef>
              <a:spcAft>
                <a:spcPts val="0"/>
              </a:spcAft>
              <a:buClr>
                <a:schemeClr val="dk1"/>
              </a:buClr>
              <a:buSzPts val="2000"/>
              <a:buFont typeface="Noto Sans Symbols"/>
              <a:buChar char="❖"/>
            </a:pPr>
            <a:r>
              <a:rPr b="1" i="0" lang="en-US" sz="2000" u="none">
                <a:solidFill>
                  <a:schemeClr val="dk1"/>
                </a:solidFill>
                <a:latin typeface="Arial"/>
                <a:ea typeface="Arial"/>
                <a:cs typeface="Arial"/>
                <a:sym typeface="Arial"/>
              </a:rPr>
              <a:t>Thần kinh: </a:t>
            </a:r>
            <a:r>
              <a:rPr b="0" i="0" lang="en-US" sz="2000" u="none">
                <a:solidFill>
                  <a:schemeClr val="dk1"/>
                </a:solidFill>
                <a:latin typeface="Arial"/>
                <a:ea typeface="Arial"/>
                <a:cs typeface="Arial"/>
                <a:sym typeface="Arial"/>
              </a:rPr>
              <a:t>kích động; co giật; thay đổi trạng thái tâm thần; cảm giác lo sợ…</a:t>
            </a:r>
            <a:endParaRPr/>
          </a:p>
          <a:p>
            <a:pPr indent="-342900" lvl="0" marL="342900" marR="0" rtl="0" algn="l">
              <a:lnSpc>
                <a:spcPct val="200000"/>
              </a:lnSpc>
              <a:spcBef>
                <a:spcPts val="0"/>
              </a:spcBef>
              <a:spcAft>
                <a:spcPts val="0"/>
              </a:spcAft>
              <a:buClr>
                <a:schemeClr val="dk1"/>
              </a:buClr>
              <a:buSzPts val="2000"/>
              <a:buFont typeface="Noto Sans Symbols"/>
              <a:buChar char="❖"/>
            </a:pPr>
            <a:r>
              <a:rPr b="1" i="0" lang="en-US" sz="2000" u="none">
                <a:solidFill>
                  <a:schemeClr val="dk1"/>
                </a:solidFill>
                <a:latin typeface="Arial"/>
                <a:ea typeface="Arial"/>
                <a:cs typeface="Arial"/>
                <a:sym typeface="Arial"/>
              </a:rPr>
              <a:t>Khác: </a:t>
            </a:r>
            <a:r>
              <a:rPr b="0" i="0" lang="en-US" sz="2000" u="none">
                <a:solidFill>
                  <a:schemeClr val="dk1"/>
                </a:solidFill>
                <a:latin typeface="Arial"/>
                <a:ea typeface="Arial"/>
                <a:cs typeface="Arial"/>
                <a:sym typeface="Arial"/>
              </a:rPr>
              <a:t>tăng đột ngột chất tiết (từ mắt, mũi hoặc miệng); tiểu không tự chủ</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5"/>
          <p:cNvSpPr txBox="1"/>
          <p:nvPr>
            <p:ph type="title"/>
          </p:nvPr>
        </p:nvSpPr>
        <p:spPr>
          <a:xfrm>
            <a:off x="381000" y="254000"/>
            <a:ext cx="8991600" cy="849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Arial"/>
              <a:buNone/>
            </a:pPr>
            <a:r>
              <a:rPr b="0" i="0" lang="en-US" sz="3600" u="none">
                <a:solidFill>
                  <a:schemeClr val="dk1"/>
                </a:solidFill>
                <a:effectLst>
                  <a:outerShdw blurRad="38100" algn="tl" dir="2700000" dist="38100">
                    <a:srgbClr val="C0C0C0"/>
                  </a:outerShdw>
                </a:effectLst>
                <a:latin typeface="Arial"/>
                <a:ea typeface="Arial"/>
                <a:cs typeface="Arial"/>
                <a:sym typeface="Arial"/>
              </a:rPr>
              <a:t>ĐIỀU TRỊ CẤP CỨU</a:t>
            </a:r>
            <a:endParaRPr/>
          </a:p>
        </p:txBody>
      </p:sp>
      <p:sp>
        <p:nvSpPr>
          <p:cNvPr id="201" name="Google Shape;201;p25"/>
          <p:cNvSpPr txBox="1"/>
          <p:nvPr>
            <p:ph idx="1" type="body"/>
          </p:nvPr>
        </p:nvSpPr>
        <p:spPr>
          <a:xfrm>
            <a:off x="1409700" y="1635125"/>
            <a:ext cx="6324600" cy="4114800"/>
          </a:xfrm>
          <a:prstGeom prst="rect">
            <a:avLst/>
          </a:prstGeom>
          <a:noFill/>
          <a:ln>
            <a:noFill/>
          </a:ln>
        </p:spPr>
        <p:txBody>
          <a:bodyPr anchorCtr="0" anchor="t" bIns="45700" lIns="91425" spcFirstLastPara="1" rIns="91425" wrap="square" tIns="45700">
            <a:noAutofit/>
          </a:bodyPr>
          <a:lstStyle/>
          <a:p>
            <a:pPr indent="0" lvl="0" marL="82550" marR="0" rtl="0" algn="l">
              <a:lnSpc>
                <a:spcPct val="100000"/>
              </a:lnSpc>
              <a:spcBef>
                <a:spcPts val="0"/>
              </a:spcBef>
              <a:spcAft>
                <a:spcPts val="0"/>
              </a:spcAft>
              <a:buClr>
                <a:srgbClr val="000000"/>
              </a:buClr>
              <a:buSzPts val="2400"/>
              <a:buFont typeface="Arial"/>
              <a:buNone/>
            </a:pPr>
            <a:r>
              <a:rPr b="1" i="1" lang="en-US" sz="2400" u="none">
                <a:solidFill>
                  <a:srgbClr val="000000"/>
                </a:solidFill>
                <a:latin typeface="Arial"/>
                <a:ea typeface="Arial"/>
                <a:cs typeface="Arial"/>
                <a:sym typeface="Arial"/>
              </a:rPr>
              <a:t> Nguyên tắc:</a:t>
            </a:r>
            <a:endParaRPr/>
          </a:p>
          <a:p>
            <a:pPr indent="-152400" lvl="0" marL="82550" marR="0" rtl="0" algn="l">
              <a:lnSpc>
                <a:spcPct val="150000"/>
              </a:lnSpc>
              <a:spcBef>
                <a:spcPts val="480"/>
              </a:spcBef>
              <a:spcAft>
                <a:spcPts val="0"/>
              </a:spcAft>
              <a:buClr>
                <a:schemeClr val="dk1"/>
              </a:buClr>
              <a:buSzPts val="2400"/>
              <a:buFont typeface="Arial"/>
              <a:buChar char="•"/>
            </a:pPr>
            <a:r>
              <a:rPr b="1" i="0" lang="en-US" sz="2400" u="none">
                <a:solidFill>
                  <a:schemeClr val="dk1"/>
                </a:solidFill>
                <a:latin typeface="Arial"/>
                <a:ea typeface="Arial"/>
                <a:cs typeface="Arial"/>
                <a:sym typeface="Arial"/>
              </a:rPr>
              <a:t> Khẩn cấp, </a:t>
            </a:r>
            <a:endParaRPr/>
          </a:p>
          <a:p>
            <a:pPr indent="-152400" lvl="0" marL="82550" marR="0" rtl="0" algn="l">
              <a:lnSpc>
                <a:spcPct val="150000"/>
              </a:lnSpc>
              <a:spcBef>
                <a:spcPts val="480"/>
              </a:spcBef>
              <a:spcAft>
                <a:spcPts val="0"/>
              </a:spcAft>
              <a:buClr>
                <a:schemeClr val="dk1"/>
              </a:buClr>
              <a:buSzPts val="2400"/>
              <a:buFont typeface="Arial"/>
              <a:buChar char="•"/>
            </a:pPr>
            <a:r>
              <a:rPr b="1" i="0" lang="en-US" sz="2400" u="none">
                <a:solidFill>
                  <a:schemeClr val="dk1"/>
                </a:solidFill>
                <a:latin typeface="Arial"/>
                <a:ea typeface="Arial"/>
                <a:cs typeface="Arial"/>
                <a:sym typeface="Arial"/>
              </a:rPr>
              <a:t> Tại chỗ,</a:t>
            </a:r>
            <a:endParaRPr/>
          </a:p>
          <a:p>
            <a:pPr indent="-152400" lvl="0" marL="82550" marR="0" rtl="0" algn="l">
              <a:lnSpc>
                <a:spcPct val="200000"/>
              </a:lnSpc>
              <a:spcBef>
                <a:spcPts val="480"/>
              </a:spcBef>
              <a:spcAft>
                <a:spcPts val="0"/>
              </a:spcAft>
              <a:buClr>
                <a:schemeClr val="dk1"/>
              </a:buClr>
              <a:buSzPts val="2400"/>
              <a:buFont typeface="Arial"/>
              <a:buChar char="•"/>
            </a:pPr>
            <a:r>
              <a:rPr b="1" i="0" lang="en-US" sz="2400" u="none">
                <a:solidFill>
                  <a:schemeClr val="dk1"/>
                </a:solidFill>
                <a:latin typeface="Arial"/>
                <a:ea typeface="Arial"/>
                <a:cs typeface="Arial"/>
                <a:sym typeface="Arial"/>
              </a:rPr>
              <a:t> Dùng ngay Adrenaline </a:t>
            </a:r>
            <a:endParaRPr/>
          </a:p>
          <a:p>
            <a:pPr indent="-190500" lvl="0" marL="342900" marR="0" rtl="0" algn="l">
              <a:spcBef>
                <a:spcPts val="480"/>
              </a:spcBef>
              <a:spcAft>
                <a:spcPts val="0"/>
              </a:spcAft>
              <a:buClr>
                <a:schemeClr val="dk1"/>
              </a:buClr>
              <a:buSzPts val="2400"/>
              <a:buFont typeface="Arial"/>
              <a:buNone/>
            </a:pPr>
            <a:r>
              <a:t/>
            </a:r>
            <a:endParaRPr b="1" i="0" sz="2400" u="none">
              <a:solidFill>
                <a:schemeClr val="dk1"/>
              </a:solidFill>
              <a:latin typeface="Arial"/>
              <a:ea typeface="Arial"/>
              <a:cs typeface="Arial"/>
              <a:sym typeface="Arial"/>
            </a:endParaRPr>
          </a:p>
        </p:txBody>
      </p:sp>
      <p:sp>
        <p:nvSpPr>
          <p:cNvPr id="202" name="Google Shape;202;p25"/>
          <p:cNvSpPr txBox="1"/>
          <p:nvPr/>
        </p:nvSpPr>
        <p:spPr>
          <a:xfrm>
            <a:off x="9813925" y="898525"/>
            <a:ext cx="185700" cy="36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pic>
        <p:nvPicPr>
          <p:cNvPr id="203" name="Google Shape;203;p25"/>
          <p:cNvPicPr preferRelativeResize="0"/>
          <p:nvPr/>
        </p:nvPicPr>
        <p:blipFill rotWithShape="1">
          <a:blip r:embed="rId3">
            <a:alphaModFix/>
          </a:blip>
          <a:srcRect b="0" l="0" r="0" t="0"/>
          <a:stretch/>
        </p:blipFill>
        <p:spPr>
          <a:xfrm>
            <a:off x="0" y="76200"/>
            <a:ext cx="1981200" cy="977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6"/>
          <p:cNvSpPr txBox="1"/>
          <p:nvPr/>
        </p:nvSpPr>
        <p:spPr>
          <a:xfrm>
            <a:off x="2735818" y="570455"/>
            <a:ext cx="44322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2060"/>
              </a:buClr>
              <a:buSzPts val="3600"/>
              <a:buFont typeface="Arial"/>
              <a:buNone/>
            </a:pPr>
            <a:r>
              <a:rPr b="0" i="0" lang="en-US" sz="3600" u="none" cap="none" strike="noStrike">
                <a:solidFill>
                  <a:srgbClr val="002060"/>
                </a:solidFill>
                <a:effectLst>
                  <a:outerShdw blurRad="41275" rotWithShape="0" algn="tl" dir="1800000" dist="20320">
                    <a:srgbClr val="000000">
                      <a:alpha val="40000"/>
                    </a:srgbClr>
                  </a:outerShdw>
                </a:effectLst>
                <a:latin typeface="Arial"/>
                <a:ea typeface="Arial"/>
                <a:cs typeface="Arial"/>
                <a:sym typeface="Arial"/>
              </a:rPr>
              <a:t>ĐIỀU TRỊ CẤP CỨU</a:t>
            </a:r>
            <a:endParaRPr/>
          </a:p>
        </p:txBody>
      </p:sp>
      <p:sp>
        <p:nvSpPr>
          <p:cNvPr id="209" name="Google Shape;209;p26"/>
          <p:cNvSpPr txBox="1"/>
          <p:nvPr>
            <p:ph idx="1" type="body"/>
          </p:nvPr>
        </p:nvSpPr>
        <p:spPr>
          <a:xfrm>
            <a:off x="76200" y="1447800"/>
            <a:ext cx="8874000" cy="4800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200000"/>
              </a:lnSpc>
              <a:spcBef>
                <a:spcPts val="0"/>
              </a:spcBef>
              <a:spcAft>
                <a:spcPts val="0"/>
              </a:spcAft>
              <a:buClr>
                <a:schemeClr val="dk1"/>
              </a:buClr>
              <a:buSzPts val="2000"/>
              <a:buFont typeface="Arial"/>
              <a:buChar char="•"/>
            </a:pPr>
            <a:r>
              <a:rPr b="1" i="0" lang="en-US" sz="2000" u="none">
                <a:solidFill>
                  <a:schemeClr val="dk1"/>
                </a:solidFill>
                <a:latin typeface="Arial"/>
                <a:ea typeface="Arial"/>
                <a:cs typeface="Arial"/>
                <a:sym typeface="Arial"/>
              </a:rPr>
              <a:t>Adrenaline ( tối thiểu 3 liều)</a:t>
            </a:r>
            <a:endParaRPr/>
          </a:p>
          <a:p>
            <a:pPr indent="-342900" lvl="0" marL="342900" marR="0" rtl="0" algn="l">
              <a:lnSpc>
                <a:spcPct val="200000"/>
              </a:lnSpc>
              <a:spcBef>
                <a:spcPts val="400"/>
              </a:spcBef>
              <a:spcAft>
                <a:spcPts val="0"/>
              </a:spcAft>
              <a:buClr>
                <a:schemeClr val="dk1"/>
              </a:buClr>
              <a:buSzPts val="2000"/>
              <a:buFont typeface="Arial"/>
              <a:buChar char="•"/>
            </a:pPr>
            <a:r>
              <a:rPr b="1" i="0" lang="en-US" sz="2000" u="none">
                <a:solidFill>
                  <a:schemeClr val="dk1"/>
                </a:solidFill>
                <a:latin typeface="Arial"/>
                <a:ea typeface="Arial"/>
                <a:cs typeface="Arial"/>
                <a:sym typeface="Arial"/>
              </a:rPr>
              <a:t>Đánh giá: </a:t>
            </a:r>
            <a:r>
              <a:rPr b="0" i="0" lang="en-US" sz="2000" u="none">
                <a:solidFill>
                  <a:schemeClr val="dk1"/>
                </a:solidFill>
                <a:latin typeface="Arial"/>
                <a:ea typeface="Arial"/>
                <a:cs typeface="Arial"/>
                <a:sym typeface="Arial"/>
              </a:rPr>
              <a:t>đường thở, thở, tuần hoàn, thần kinh, da, cân nặng.</a:t>
            </a:r>
            <a:endParaRPr/>
          </a:p>
          <a:p>
            <a:pPr indent="-342900" lvl="0" marL="342900" marR="0" rtl="0" algn="l">
              <a:lnSpc>
                <a:spcPct val="200000"/>
              </a:lnSpc>
              <a:spcBef>
                <a:spcPts val="40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Hỗ trợ hô hấp: có thể thở oxy mask, bóp bóng hoặc NKQ</a:t>
            </a:r>
            <a:endParaRPr/>
          </a:p>
          <a:p>
            <a:pPr indent="-342900" lvl="0" marL="342900" marR="0" rtl="0" algn="l">
              <a:lnSpc>
                <a:spcPct val="200000"/>
              </a:lnSpc>
              <a:spcBef>
                <a:spcPts val="400"/>
              </a:spcBef>
              <a:spcAft>
                <a:spcPts val="0"/>
              </a:spcAft>
              <a:buClr>
                <a:schemeClr val="dk1"/>
              </a:buClr>
              <a:buSzPts val="2000"/>
              <a:buFont typeface="Arial"/>
              <a:buChar char="•"/>
            </a:pPr>
            <a:r>
              <a:rPr b="1" i="0" lang="en-US" sz="2000" u="none">
                <a:solidFill>
                  <a:schemeClr val="dk1"/>
                </a:solidFill>
                <a:latin typeface="Arial"/>
                <a:ea typeface="Arial"/>
                <a:cs typeface="Arial"/>
                <a:sym typeface="Arial"/>
              </a:rPr>
              <a:t>Ngay sau đó: Gọi người hỗ trợ </a:t>
            </a:r>
            <a:endParaRPr b="0" i="0" sz="2000" u="none">
              <a:solidFill>
                <a:schemeClr val="dk1"/>
              </a:solidFill>
              <a:latin typeface="Arial"/>
              <a:ea typeface="Arial"/>
              <a:cs typeface="Arial"/>
              <a:sym typeface="Arial"/>
            </a:endParaRPr>
          </a:p>
          <a:p>
            <a:pPr indent="-342900" lvl="0" marL="342900" marR="0" rtl="0" algn="l">
              <a:lnSpc>
                <a:spcPct val="200000"/>
              </a:lnSpc>
              <a:spcBef>
                <a:spcPts val="400"/>
              </a:spcBef>
              <a:spcAft>
                <a:spcPts val="0"/>
              </a:spcAft>
              <a:buClr>
                <a:schemeClr val="dk1"/>
              </a:buClr>
              <a:buSzPts val="2000"/>
              <a:buFont typeface="Arial"/>
              <a:buChar char="•"/>
            </a:pPr>
            <a:r>
              <a:rPr b="1" i="0" lang="en-US" sz="2000" u="none">
                <a:solidFill>
                  <a:schemeClr val="dk1"/>
                </a:solidFill>
                <a:latin typeface="Arial"/>
                <a:ea typeface="Arial"/>
                <a:cs typeface="Arial"/>
                <a:sym typeface="Arial"/>
              </a:rPr>
              <a:t>Thiết lập đường tĩnh mạch</a:t>
            </a:r>
            <a:r>
              <a:rPr b="0" i="0" lang="en-US" sz="2000" u="none">
                <a:solidFill>
                  <a:schemeClr val="dk1"/>
                </a:solidFill>
                <a:latin typeface="Arial"/>
                <a:ea typeface="Arial"/>
                <a:cs typeface="Arial"/>
                <a:sym typeface="Arial"/>
              </a:rPr>
              <a:t> hoặc catheter, truyền dịch nhanh 10-20 ml/kg dung dịch NaCl 0,9% hoặc Ringer lactat trong 5-10 phút. </a:t>
            </a:r>
            <a:endParaRPr/>
          </a:p>
          <a:p>
            <a:pPr indent="-215900" lvl="0" marL="342900" marR="0" rtl="0" algn="l">
              <a:lnSpc>
                <a:spcPct val="200000"/>
              </a:lnSpc>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a:p>
            <a:pPr indent="-215900" lvl="0" marL="342900" marR="0" rtl="0" algn="l">
              <a:spcBef>
                <a:spcPts val="400"/>
              </a:spcBef>
              <a:spcAft>
                <a:spcPts val="0"/>
              </a:spcAft>
              <a:buClr>
                <a:schemeClr val="dk1"/>
              </a:buClr>
              <a:buSzPts val="2000"/>
              <a:buFont typeface="Arial"/>
              <a:buNone/>
            </a:pPr>
            <a:r>
              <a:t/>
            </a:r>
            <a:endParaRPr b="0" i="0" sz="2000" u="none">
              <a:solidFill>
                <a:schemeClr val="dk1"/>
              </a:solidFill>
              <a:latin typeface="Arial"/>
              <a:ea typeface="Arial"/>
              <a:cs typeface="Arial"/>
              <a:sym typeface="Arial"/>
            </a:endParaRPr>
          </a:p>
        </p:txBody>
      </p:sp>
      <p:sp>
        <p:nvSpPr>
          <p:cNvPr id="210" name="Google Shape;210;p26"/>
          <p:cNvSpPr txBox="1"/>
          <p:nvPr/>
        </p:nvSpPr>
        <p:spPr>
          <a:xfrm>
            <a:off x="0" y="0"/>
            <a:ext cx="87216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pic>
        <p:nvPicPr>
          <p:cNvPr id="211" name="Google Shape;211;p26"/>
          <p:cNvPicPr preferRelativeResize="0"/>
          <p:nvPr/>
        </p:nvPicPr>
        <p:blipFill rotWithShape="1">
          <a:blip r:embed="rId3">
            <a:alphaModFix/>
          </a:blip>
          <a:srcRect b="0" l="0" r="0" t="0"/>
          <a:stretch/>
        </p:blipFill>
        <p:spPr>
          <a:xfrm>
            <a:off x="0" y="0"/>
            <a:ext cx="2616200" cy="1206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27"/>
          <p:cNvPicPr preferRelativeResize="0"/>
          <p:nvPr/>
        </p:nvPicPr>
        <p:blipFill/>
        <p:spPr>
          <a:xfrm>
            <a:off x="1905000" y="0"/>
            <a:ext cx="5791200"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3200"/>
              <a:buFont typeface="Arial"/>
              <a:buNone/>
            </a:pPr>
            <a:r>
              <a:rPr b="0" i="0" lang="en-US" sz="3200" u="none">
                <a:solidFill>
                  <a:srgbClr val="002060"/>
                </a:solidFill>
                <a:latin typeface="Arial"/>
                <a:ea typeface="Arial"/>
                <a:cs typeface="Arial"/>
                <a:sym typeface="Arial"/>
              </a:rPr>
              <a:t>HỘP CẤP CỨU</a:t>
            </a:r>
            <a:endParaRPr/>
          </a:p>
        </p:txBody>
      </p:sp>
      <p:graphicFrame>
        <p:nvGraphicFramePr>
          <p:cNvPr id="222" name="Google Shape;222;p28"/>
          <p:cNvGraphicFramePr/>
          <p:nvPr/>
        </p:nvGraphicFramePr>
        <p:xfrm>
          <a:off x="152400" y="1600200"/>
          <a:ext cx="3000000" cy="3000000"/>
        </p:xfrm>
        <a:graphic>
          <a:graphicData uri="http://schemas.openxmlformats.org/drawingml/2006/table">
            <a:tbl>
              <a:tblPr>
                <a:noFill/>
                <a:tableStyleId>{A9841C29-4E33-4F4C-A01B-950872E3D666}</a:tableStyleId>
              </a:tblPr>
              <a:tblGrid>
                <a:gridCol w="2455850"/>
                <a:gridCol w="1063625"/>
                <a:gridCol w="900100"/>
              </a:tblGrid>
              <a:tr h="279400">
                <a:tc>
                  <a:txBody>
                    <a:bodyPr/>
                    <a:lstStyle/>
                    <a:p>
                      <a:pPr indent="0" lvl="0" marL="0" marR="0" rtl="0" algn="ctr">
                        <a:lnSpc>
                          <a:spcPct val="13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Nội dung</a:t>
                      </a:r>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Đơn vị</a:t>
                      </a:r>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Số lượng</a:t>
                      </a:r>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62865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Hộp chống sốc  (danh mục kèm theo)</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Hộp</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01</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27940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Bóng bóp cấp cứu</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Quả</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01</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1910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Mask bóp bóng (to, nhỡ, nhỏ)</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03</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62865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Bộ đặt NKQ (cán đèn, 03 lưỡi đèn, pin đèn)</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Bộ</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01</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1910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Ống NKQ( từ số 3 – 7,5)</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 </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10</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41910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Canuyn mayor (to, nhỡ, nhỏ)</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 </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03</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53180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Dây nối bơm tiêm điện (Extension)</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 </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62865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Sonde hút NKQ (số 6F – số 12F)</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 </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08</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62865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Catheter tĩnh mạch ngoại biên (số 22F – số 24F)</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27940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Băng dính</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Cuộn</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01</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bl>
          </a:graphicData>
        </a:graphic>
      </p:graphicFrame>
      <p:pic>
        <p:nvPicPr>
          <p:cNvPr id="223" name="Google Shape;223;p28"/>
          <p:cNvPicPr preferRelativeResize="0"/>
          <p:nvPr>
            <p:ph idx="1" type="body"/>
          </p:nvPr>
        </p:nvPicPr>
        <p:blipFill rotWithShape="1">
          <a:blip r:embed="rId3">
            <a:alphaModFix/>
          </a:blip>
          <a:srcRect b="0" l="7891" r="7891" t="0"/>
          <a:stretch/>
        </p:blipFill>
        <p:spPr>
          <a:xfrm>
            <a:off x="4648200" y="1600200"/>
            <a:ext cx="4038600" cy="2362200"/>
          </a:xfrm>
          <a:prstGeom prst="rect">
            <a:avLst/>
          </a:prstGeom>
          <a:noFill/>
          <a:ln>
            <a:noFill/>
          </a:ln>
        </p:spPr>
      </p:pic>
      <p:pic>
        <p:nvPicPr>
          <p:cNvPr id="224" name="Google Shape;224;p28"/>
          <p:cNvPicPr preferRelativeResize="0"/>
          <p:nvPr/>
        </p:nvPicPr>
        <p:blipFill rotWithShape="1">
          <a:blip r:embed="rId4">
            <a:alphaModFix/>
          </a:blip>
          <a:srcRect b="0" l="0" r="0" t="0"/>
          <a:stretch/>
        </p:blipFill>
        <p:spPr>
          <a:xfrm>
            <a:off x="5334000" y="4191000"/>
            <a:ext cx="2952750" cy="2447925"/>
          </a:xfrm>
          <a:prstGeom prst="rect">
            <a:avLst/>
          </a:prstGeom>
          <a:noFill/>
          <a:ln>
            <a:noFill/>
          </a:ln>
        </p:spPr>
      </p:pic>
      <p:pic>
        <p:nvPicPr>
          <p:cNvPr id="225" name="Google Shape;225;p28"/>
          <p:cNvPicPr preferRelativeResize="0"/>
          <p:nvPr/>
        </p:nvPicPr>
        <p:blipFill rotWithShape="1">
          <a:blip r:embed="rId5">
            <a:alphaModFix/>
          </a:blip>
          <a:srcRect b="0" l="0" r="0" t="0"/>
          <a:stretch/>
        </p:blipFill>
        <p:spPr>
          <a:xfrm>
            <a:off x="-17462" y="-17462"/>
            <a:ext cx="2608262" cy="1143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9"/>
          <p:cNvSpPr txBox="1"/>
          <p:nvPr>
            <p:ph type="title"/>
          </p:nvPr>
        </p:nvSpPr>
        <p:spPr>
          <a:xfrm>
            <a:off x="1981200" y="274637"/>
            <a:ext cx="6705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3200"/>
              <a:buFont typeface="Arial"/>
              <a:buNone/>
            </a:pPr>
            <a:r>
              <a:rPr b="0" i="0" lang="en-US" sz="3200" u="none">
                <a:solidFill>
                  <a:srgbClr val="002060"/>
                </a:solidFill>
                <a:latin typeface="Arial"/>
                <a:ea typeface="Arial"/>
                <a:cs typeface="Arial"/>
                <a:sym typeface="Arial"/>
              </a:rPr>
              <a:t>DANH MỤC HỘP CHỐNG SỐC</a:t>
            </a:r>
            <a:endParaRPr/>
          </a:p>
        </p:txBody>
      </p:sp>
      <p:graphicFrame>
        <p:nvGraphicFramePr>
          <p:cNvPr id="231" name="Google Shape;231;p29"/>
          <p:cNvGraphicFramePr/>
          <p:nvPr/>
        </p:nvGraphicFramePr>
        <p:xfrm>
          <a:off x="228600" y="1447800"/>
          <a:ext cx="3000000" cy="3000000"/>
        </p:xfrm>
        <a:graphic>
          <a:graphicData uri="http://schemas.openxmlformats.org/drawingml/2006/table">
            <a:tbl>
              <a:tblPr>
                <a:noFill/>
                <a:tableStyleId>{A9841C29-4E33-4F4C-A01B-950872E3D666}</a:tableStyleId>
              </a:tblPr>
              <a:tblGrid>
                <a:gridCol w="2497125"/>
                <a:gridCol w="1082675"/>
                <a:gridCol w="915975"/>
              </a:tblGrid>
              <a:tr h="403225">
                <a:tc>
                  <a:txBody>
                    <a:bodyPr/>
                    <a:lstStyle/>
                    <a:p>
                      <a:pPr indent="0" lvl="0" marL="0" marR="0" rtl="0" algn="ctr">
                        <a:lnSpc>
                          <a:spcPct val="13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Nội dung</a:t>
                      </a:r>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Đơn vị</a:t>
                      </a:r>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1" i="0" lang="en-US" sz="1400" u="none" cap="none" strike="noStrike">
                          <a:solidFill>
                            <a:srgbClr val="000000"/>
                          </a:solidFill>
                          <a:latin typeface="Times New Roman"/>
                          <a:ea typeface="Times New Roman"/>
                          <a:cs typeface="Times New Roman"/>
                          <a:sym typeface="Times New Roman"/>
                        </a:rPr>
                        <a:t>Số lượng</a:t>
                      </a:r>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accent1"/>
                    </a:solidFill>
                  </a:tcPr>
                </a:tc>
              </a:tr>
              <a:tr h="601650">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Phác đồ, sơ đồ xử trí cấp cứu phản vệ</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bản</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01</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Bơm kim tiêm vô khuẩn loại 10ml</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Bơm kim tiêm vô khuẩn loại 5ml</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Bơm kim tiêm vô khuẩn loại 1ml</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Kim tiêm 18-20G</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Bông tiệt trùng tẩm cồn</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gói/hộp</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01</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Dây garo</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cái</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Adrenalin 1mg/1ml</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ống</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Methylprednisolon 40mg</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lọ</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02</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Diphenhydramin 10mg</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ống</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05</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E9EDF4"/>
                    </a:solidFill>
                  </a:tcPr>
                </a:tc>
              </a:tr>
              <a:tr h="403225">
                <a:tc>
                  <a:txBody>
                    <a:bodyPr/>
                    <a:lstStyle/>
                    <a:p>
                      <a:pPr indent="0" lvl="0" marL="0" marR="0" rtl="0" algn="l">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Nước cất 10ml</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ống</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c>
                  <a:txBody>
                    <a:bodyPr/>
                    <a:lstStyle/>
                    <a:p>
                      <a:pPr indent="0" lvl="0" marL="0" marR="0" rtl="0" algn="ctr">
                        <a:lnSpc>
                          <a:spcPct val="130000"/>
                        </a:lnSpc>
                        <a:spcBef>
                          <a:spcPts val="0"/>
                        </a:spcBef>
                        <a:spcAft>
                          <a:spcPts val="0"/>
                        </a:spcAft>
                        <a:buClr>
                          <a:srgbClr val="000000"/>
                        </a:buClr>
                        <a:buSzPts val="1400"/>
                        <a:buFont typeface="Times New Roman"/>
                        <a:buNone/>
                      </a:pPr>
                      <a:r>
                        <a:rPr b="0" i="0" lang="en-US" sz="1400" u="none" cap="none" strike="noStrike">
                          <a:solidFill>
                            <a:srgbClr val="000000"/>
                          </a:solidFill>
                          <a:latin typeface="Times New Roman"/>
                          <a:ea typeface="Times New Roman"/>
                          <a:cs typeface="Times New Roman"/>
                          <a:sym typeface="Times New Roman"/>
                        </a:rPr>
                        <a:t>03</a:t>
                      </a:r>
                      <a:endParaRPr/>
                    </a:p>
                  </a:txBody>
                  <a:tcPr marT="0" marB="0" marR="0" marL="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D0D8E8"/>
                    </a:solidFill>
                  </a:tcPr>
                </a:tc>
              </a:tr>
            </a:tbl>
          </a:graphicData>
        </a:graphic>
      </p:graphicFrame>
      <p:pic>
        <p:nvPicPr>
          <p:cNvPr id="232" name="Google Shape;232;p29"/>
          <p:cNvPicPr preferRelativeResize="0"/>
          <p:nvPr>
            <p:ph idx="1" type="body"/>
          </p:nvPr>
        </p:nvPicPr>
        <p:blipFill rotWithShape="1">
          <a:blip r:embed="rId3">
            <a:alphaModFix/>
          </a:blip>
          <a:srcRect b="0" l="0" r="0" t="0"/>
          <a:stretch/>
        </p:blipFill>
        <p:spPr>
          <a:xfrm>
            <a:off x="4953000" y="1262062"/>
            <a:ext cx="3733800" cy="3995700"/>
          </a:xfrm>
          <a:prstGeom prst="rect">
            <a:avLst/>
          </a:prstGeom>
          <a:noFill/>
          <a:ln>
            <a:noFill/>
          </a:ln>
        </p:spPr>
      </p:pic>
      <p:pic>
        <p:nvPicPr>
          <p:cNvPr id="233" name="Google Shape;233;p29"/>
          <p:cNvPicPr preferRelativeResize="0"/>
          <p:nvPr/>
        </p:nvPicPr>
        <p:blipFill rotWithShape="1">
          <a:blip r:embed="rId4">
            <a:alphaModFix/>
          </a:blip>
          <a:srcRect b="0" l="0" r="0" t="0"/>
          <a:stretch/>
        </p:blipFill>
        <p:spPr>
          <a:xfrm>
            <a:off x="7162800" y="5334000"/>
            <a:ext cx="1905000" cy="1400175"/>
          </a:xfrm>
          <a:prstGeom prst="rect">
            <a:avLst/>
          </a:prstGeom>
          <a:noFill/>
          <a:ln>
            <a:noFill/>
          </a:ln>
        </p:spPr>
      </p:pic>
      <p:pic>
        <p:nvPicPr>
          <p:cNvPr id="234" name="Google Shape;234;p29"/>
          <p:cNvPicPr preferRelativeResize="0"/>
          <p:nvPr/>
        </p:nvPicPr>
        <p:blipFill rotWithShape="1">
          <a:blip r:embed="rId5">
            <a:alphaModFix/>
          </a:blip>
          <a:srcRect b="0" l="0" r="0" t="0"/>
          <a:stretch/>
        </p:blipFill>
        <p:spPr>
          <a:xfrm>
            <a:off x="4773612" y="5334000"/>
            <a:ext cx="2236787" cy="1400175"/>
          </a:xfrm>
          <a:prstGeom prst="rect">
            <a:avLst/>
          </a:prstGeom>
          <a:noFill/>
          <a:ln>
            <a:noFill/>
          </a:ln>
        </p:spPr>
      </p:pic>
      <p:pic>
        <p:nvPicPr>
          <p:cNvPr id="235" name="Google Shape;235;p29"/>
          <p:cNvPicPr preferRelativeResize="0"/>
          <p:nvPr/>
        </p:nvPicPr>
        <p:blipFill rotWithShape="1">
          <a:blip r:embed="rId6">
            <a:alphaModFix/>
          </a:blip>
          <a:srcRect b="0" l="0" r="0" t="0"/>
          <a:stretch/>
        </p:blipFill>
        <p:spPr>
          <a:xfrm>
            <a:off x="-17462" y="-17462"/>
            <a:ext cx="1846262" cy="93186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       ĐÔNG MÁU VÀ HUYẾT KHỐI</a:t>
            </a:r>
            <a:endParaRPr/>
          </a:p>
        </p:txBody>
      </p:sp>
      <p:pic>
        <p:nvPicPr>
          <p:cNvPr id="242" name="Google Shape;242;p30"/>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243" name="Google Shape;243;p30"/>
          <p:cNvSpPr txBox="1"/>
          <p:nvPr/>
        </p:nvSpPr>
        <p:spPr>
          <a:xfrm>
            <a:off x="1143000" y="2286000"/>
            <a:ext cx="7391400" cy="2459100"/>
          </a:xfrm>
          <a:prstGeom prst="rect">
            <a:avLst/>
          </a:prstGeom>
          <a:solidFill>
            <a:srgbClr val="FFC000"/>
          </a:solid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Clr>
                <a:schemeClr val="dk1"/>
              </a:buClr>
              <a:buSzPts val="2000"/>
              <a:buFont typeface="Calibri"/>
              <a:buNone/>
            </a:pPr>
            <a:r>
              <a:t/>
            </a:r>
            <a:endParaRPr b="1" i="0" sz="2000" u="none">
              <a:solidFill>
                <a:srgbClr val="FF0000"/>
              </a:solidFill>
              <a:latin typeface="Arial"/>
              <a:ea typeface="Arial"/>
              <a:cs typeface="Arial"/>
              <a:sym typeface="Arial"/>
            </a:endParaRPr>
          </a:p>
          <a:p>
            <a:pPr indent="0" lvl="0" marL="0" marR="0" rtl="0" algn="ctr">
              <a:lnSpc>
                <a:spcPct val="200000"/>
              </a:lnSpc>
              <a:spcBef>
                <a:spcPts val="0"/>
              </a:spcBef>
              <a:spcAft>
                <a:spcPts val="0"/>
              </a:spcAft>
              <a:buClr>
                <a:srgbClr val="FF0000"/>
              </a:buClr>
              <a:buSzPts val="2000"/>
              <a:buFont typeface="Arial"/>
              <a:buNone/>
            </a:pPr>
            <a:r>
              <a:rPr b="1" i="0" lang="en-US" sz="2000" u="none">
                <a:solidFill>
                  <a:srgbClr val="FF0000"/>
                </a:solidFill>
                <a:latin typeface="Arial"/>
                <a:ea typeface="Arial"/>
                <a:cs typeface="Arial"/>
                <a:sym typeface="Arial"/>
              </a:rPr>
              <a:t>Đến nay Việt Nam chưa ghi nhận bất cứ trường hợp nào </a:t>
            </a:r>
            <a:endParaRPr/>
          </a:p>
          <a:p>
            <a:pPr indent="0" lvl="0" marL="0" marR="0" rtl="0" algn="ctr">
              <a:lnSpc>
                <a:spcPct val="200000"/>
              </a:lnSpc>
              <a:spcBef>
                <a:spcPts val="0"/>
              </a:spcBef>
              <a:spcAft>
                <a:spcPts val="0"/>
              </a:spcAft>
              <a:buClr>
                <a:srgbClr val="FF0000"/>
              </a:buClr>
              <a:buSzPts val="2000"/>
              <a:buFont typeface="Arial"/>
              <a:buNone/>
            </a:pPr>
            <a:r>
              <a:rPr b="1" i="0" lang="en-US" sz="2000" u="none">
                <a:solidFill>
                  <a:srgbClr val="FF0000"/>
                </a:solidFill>
                <a:latin typeface="Arial"/>
                <a:ea typeface="Arial"/>
                <a:cs typeface="Arial"/>
                <a:sym typeface="Arial"/>
              </a:rPr>
              <a:t>bị đông máu và huyết khối xảy ra sau khi tiêm chủng.</a:t>
            </a:r>
            <a:endParaRPr/>
          </a:p>
          <a:p>
            <a:pPr indent="0" lvl="0" marL="0" marR="0" rtl="0" algn="l">
              <a:lnSpc>
                <a:spcPct val="100000"/>
              </a:lnSpc>
              <a:spcBef>
                <a:spcPts val="0"/>
              </a:spcBef>
              <a:spcAft>
                <a:spcPts val="0"/>
              </a:spcAft>
              <a:buNone/>
            </a:pPr>
            <a:r>
              <a:t/>
            </a:r>
            <a:endParaRPr b="1" i="0" sz="2000" u="none">
              <a:solidFill>
                <a:srgbClr val="FF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1"/>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       XỬ TRÍ PHẢN ỨNG SAU TIÊM CHỦNG</a:t>
            </a:r>
            <a:endParaRPr/>
          </a:p>
        </p:txBody>
      </p:sp>
      <p:pic>
        <p:nvPicPr>
          <p:cNvPr id="250" name="Google Shape;250;p31"/>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251" name="Google Shape;251;p31"/>
          <p:cNvSpPr txBox="1"/>
          <p:nvPr/>
        </p:nvSpPr>
        <p:spPr>
          <a:xfrm>
            <a:off x="2333625" y="1498600"/>
            <a:ext cx="4476900" cy="46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ĐÔNG MÁU VÀ HUYẾT KHỐI </a:t>
            </a:r>
            <a:endParaRPr/>
          </a:p>
        </p:txBody>
      </p:sp>
      <p:pic>
        <p:nvPicPr>
          <p:cNvPr descr="WhatExpectafterVaccinationAnimation_drink" id="252" name="Google Shape;252;p31"/>
          <p:cNvPicPr preferRelativeResize="0"/>
          <p:nvPr/>
        </p:nvPicPr>
        <p:blipFill rotWithShape="1">
          <a:blip r:embed="rId4">
            <a:alphaModFix/>
          </a:blip>
          <a:srcRect b="0" l="0" r="0" t="0"/>
          <a:stretch/>
        </p:blipFill>
        <p:spPr>
          <a:xfrm>
            <a:off x="7315200" y="1828800"/>
            <a:ext cx="1835150" cy="2097087"/>
          </a:xfrm>
          <a:prstGeom prst="rect">
            <a:avLst/>
          </a:prstGeom>
          <a:noFill/>
          <a:ln>
            <a:noFill/>
          </a:ln>
        </p:spPr>
      </p:pic>
      <p:pic>
        <p:nvPicPr>
          <p:cNvPr id="253" name="Google Shape;253;p31"/>
          <p:cNvPicPr preferRelativeResize="0"/>
          <p:nvPr/>
        </p:nvPicPr>
        <p:blipFill rotWithShape="1">
          <a:blip r:embed="rId5">
            <a:alphaModFix/>
          </a:blip>
          <a:srcRect b="0" l="0" r="0" t="0"/>
          <a:stretch/>
        </p:blipFill>
        <p:spPr>
          <a:xfrm>
            <a:off x="228600" y="2514600"/>
            <a:ext cx="8458200" cy="2159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       ĐÔNG MÁU VÀ HUYẾT KHỐI</a:t>
            </a:r>
            <a:endParaRPr/>
          </a:p>
        </p:txBody>
      </p:sp>
      <p:pic>
        <p:nvPicPr>
          <p:cNvPr id="260" name="Google Shape;260;p32"/>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pic>
        <p:nvPicPr>
          <p:cNvPr id="261" name="Google Shape;261;p32"/>
          <p:cNvPicPr preferRelativeResize="0"/>
          <p:nvPr/>
        </p:nvPicPr>
        <p:blipFill rotWithShape="1">
          <a:blip r:embed="rId4">
            <a:alphaModFix/>
          </a:blip>
          <a:srcRect b="0" l="0" r="0" t="0"/>
          <a:stretch/>
        </p:blipFill>
        <p:spPr>
          <a:xfrm>
            <a:off x="241300" y="1676400"/>
            <a:ext cx="8750299" cy="3886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3"/>
          <p:cNvSpPr txBox="1"/>
          <p:nvPr/>
        </p:nvSpPr>
        <p:spPr>
          <a:xfrm>
            <a:off x="0" y="76200"/>
            <a:ext cx="9144000" cy="1377900"/>
          </a:xfrm>
          <a:prstGeom prst="rect">
            <a:avLst/>
          </a:prstGeom>
          <a:solidFill>
            <a:schemeClr val="lt1"/>
          </a:solidFill>
          <a:ln>
            <a:noFill/>
          </a:ln>
          <a:effectLst>
            <a:outerShdw blurRad="63500" dir="5400000" dist="23000">
              <a:srgbClr val="000000">
                <a:alpha val="34900"/>
              </a:srgbClr>
            </a:outerShdw>
          </a:effectLst>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2060"/>
              </a:buClr>
              <a:buSzPts val="3200"/>
              <a:buFont typeface="Arial"/>
              <a:buNone/>
            </a:pPr>
            <a:r>
              <a:rPr b="0" i="0" lang="en-US" sz="3200" u="none">
                <a:solidFill>
                  <a:srgbClr val="002060"/>
                </a:solidFill>
                <a:effectLst>
                  <a:outerShdw blurRad="38100" algn="tl" dir="2700000" dist="38100">
                    <a:srgbClr val="C0C0C0"/>
                  </a:outerShdw>
                </a:effectLst>
                <a:latin typeface="Arial"/>
                <a:ea typeface="Arial"/>
                <a:cs typeface="Arial"/>
                <a:sym typeface="Arial"/>
              </a:rPr>
              <a:t>       ĐÔNG MÁU VÀ HUYẾT KHỐI</a:t>
            </a:r>
            <a:endParaRPr/>
          </a:p>
        </p:txBody>
      </p:sp>
      <p:pic>
        <p:nvPicPr>
          <p:cNvPr id="268" name="Google Shape;268;p33"/>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sp>
        <p:nvSpPr>
          <p:cNvPr id="269" name="Google Shape;269;p33"/>
          <p:cNvSpPr txBox="1"/>
          <p:nvPr/>
        </p:nvSpPr>
        <p:spPr>
          <a:xfrm>
            <a:off x="609600" y="1447800"/>
            <a:ext cx="8077200" cy="55371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Cận lâm sàng:</a:t>
            </a:r>
            <a:endParaRPr/>
          </a:p>
          <a:p>
            <a:pPr indent="-127000" lvl="0" marL="0" marR="0" rtl="0" algn="l">
              <a:lnSpc>
                <a:spcPct val="200000"/>
              </a:lnSpc>
              <a:spcBef>
                <a:spcPts val="0"/>
              </a:spcBef>
              <a:spcAft>
                <a:spcPts val="0"/>
              </a:spcAft>
              <a:buClr>
                <a:schemeClr val="dk1"/>
              </a:buClr>
              <a:buSzPts val="2000"/>
              <a:buFont typeface="Arial"/>
              <a:buChar char="-"/>
            </a:pPr>
            <a:r>
              <a:rPr b="0" i="0" lang="en-US" sz="2000" u="none">
                <a:solidFill>
                  <a:schemeClr val="dk1"/>
                </a:solidFill>
                <a:latin typeface="Arial"/>
                <a:ea typeface="Arial"/>
                <a:cs typeface="Arial"/>
                <a:sym typeface="Arial"/>
              </a:rPr>
              <a:t>Tiểu cầu , 150000</a:t>
            </a:r>
            <a:endParaRPr/>
          </a:p>
          <a:p>
            <a:pPr indent="-127000" lvl="0" marL="0" marR="0" rtl="0" algn="l">
              <a:lnSpc>
                <a:spcPct val="200000"/>
              </a:lnSpc>
              <a:spcBef>
                <a:spcPts val="0"/>
              </a:spcBef>
              <a:spcAft>
                <a:spcPts val="0"/>
              </a:spcAft>
              <a:buClr>
                <a:schemeClr val="dk1"/>
              </a:buClr>
              <a:buSzPts val="2000"/>
              <a:buFont typeface="Arial"/>
              <a:buChar char="-"/>
            </a:pPr>
            <a:r>
              <a:rPr b="0" i="0" lang="en-US" sz="2000" u="none">
                <a:solidFill>
                  <a:schemeClr val="dk1"/>
                </a:solidFill>
                <a:latin typeface="Arial"/>
                <a:ea typeface="Arial"/>
                <a:cs typeface="Arial"/>
                <a:sym typeface="Arial"/>
              </a:rPr>
              <a:t>ĐM toàn bộ hoặc cơ bản: PT giảm, D-dimer tăng..</a:t>
            </a:r>
            <a:endParaRPr/>
          </a:p>
          <a:p>
            <a:pPr indent="-127000" lvl="0" marL="0" marR="0" rtl="0" algn="l">
              <a:lnSpc>
                <a:spcPct val="200000"/>
              </a:lnSpc>
              <a:spcBef>
                <a:spcPts val="0"/>
              </a:spcBef>
              <a:spcAft>
                <a:spcPts val="0"/>
              </a:spcAft>
              <a:buClr>
                <a:schemeClr val="dk1"/>
              </a:buClr>
              <a:buSzPts val="2000"/>
              <a:buFont typeface="Arial"/>
              <a:buChar char="-"/>
            </a:pPr>
            <a:r>
              <a:rPr b="0" i="0" lang="en-US" sz="2000" u="none">
                <a:solidFill>
                  <a:schemeClr val="dk1"/>
                </a:solidFill>
                <a:latin typeface="Arial"/>
                <a:ea typeface="Arial"/>
                <a:cs typeface="Arial"/>
                <a:sym typeface="Arial"/>
              </a:rPr>
              <a:t>XN kháng thể yếu tố 4 Tiểu cầu- HEPARIN: dương tính</a:t>
            </a:r>
            <a:endParaRPr/>
          </a:p>
          <a:p>
            <a:pPr indent="0" lvl="0" marL="0" marR="0" rtl="0" algn="l">
              <a:lnSpc>
                <a:spcPct val="20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Chẩn đoán hình ảnh</a:t>
            </a:r>
            <a:r>
              <a:rPr b="0" i="0" lang="en-US" sz="2000" u="none">
                <a:solidFill>
                  <a:schemeClr val="dk1"/>
                </a:solidFill>
                <a:latin typeface="Arial"/>
                <a:ea typeface="Arial"/>
                <a:cs typeface="Arial"/>
                <a:sym typeface="Arial"/>
              </a:rPr>
              <a:t>: phát hiện vị trí</a:t>
            </a:r>
            <a:endParaRPr/>
          </a:p>
          <a:p>
            <a:pPr indent="-127000" lvl="0" marL="0" marR="0" rtl="0" algn="l">
              <a:lnSpc>
                <a:spcPct val="200000"/>
              </a:lnSpc>
              <a:spcBef>
                <a:spcPts val="0"/>
              </a:spcBef>
              <a:spcAft>
                <a:spcPts val="0"/>
              </a:spcAft>
              <a:buClr>
                <a:schemeClr val="dk1"/>
              </a:buClr>
              <a:buSzPts val="2000"/>
              <a:buFont typeface="Arial"/>
              <a:buChar char="-"/>
            </a:pPr>
            <a:r>
              <a:rPr b="0" i="0" lang="en-US" sz="2000" u="none">
                <a:solidFill>
                  <a:schemeClr val="dk1"/>
                </a:solidFill>
                <a:latin typeface="Arial"/>
                <a:ea typeface="Arial"/>
                <a:cs typeface="Arial"/>
                <a:sym typeface="Arial"/>
              </a:rPr>
              <a:t>Siêu âm Dopler</a:t>
            </a:r>
            <a:endParaRPr/>
          </a:p>
          <a:p>
            <a:pPr indent="-127000" lvl="0" marL="0" marR="0" rtl="0" algn="l">
              <a:lnSpc>
                <a:spcPct val="200000"/>
              </a:lnSpc>
              <a:spcBef>
                <a:spcPts val="0"/>
              </a:spcBef>
              <a:spcAft>
                <a:spcPts val="0"/>
              </a:spcAft>
              <a:buClr>
                <a:schemeClr val="dk1"/>
              </a:buClr>
              <a:buSzPts val="2000"/>
              <a:buFont typeface="Arial"/>
              <a:buChar char="-"/>
            </a:pPr>
            <a:r>
              <a:rPr b="0" i="0" lang="en-US" sz="2000" u="none">
                <a:solidFill>
                  <a:schemeClr val="dk1"/>
                </a:solidFill>
                <a:latin typeface="Arial"/>
                <a:ea typeface="Arial"/>
                <a:cs typeface="Arial"/>
                <a:sym typeface="Arial"/>
              </a:rPr>
              <a:t>CT/MRI</a:t>
            </a:r>
            <a:endParaRPr/>
          </a:p>
          <a:p>
            <a:pPr indent="0" lvl="0" marL="0" marR="0" rtl="0" algn="l">
              <a:lnSpc>
                <a:spcPct val="200000"/>
              </a:lnSpc>
              <a:spcBef>
                <a:spcPts val="0"/>
              </a:spcBef>
              <a:spcAft>
                <a:spcPts val="0"/>
              </a:spcAft>
              <a:buClr>
                <a:schemeClr val="dk1"/>
              </a:buClr>
              <a:buSzPts val="2000"/>
              <a:buFont typeface="Calibri"/>
              <a:buNone/>
            </a:pPr>
            <a:r>
              <a:t/>
            </a:r>
            <a:endParaRPr b="0" i="0" sz="20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000" u="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4"/>
          <p:cNvPicPr preferRelativeResize="0"/>
          <p:nvPr/>
        </p:nvPicPr>
        <p:blipFill rotWithShape="1">
          <a:blip r:embed="rId3">
            <a:alphaModFix/>
          </a:blip>
          <a:srcRect b="0" l="0" r="0" t="0"/>
          <a:stretch/>
        </p:blipFill>
        <p:spPr>
          <a:xfrm>
            <a:off x="25400" y="50800"/>
            <a:ext cx="914400" cy="698500"/>
          </a:xfrm>
          <a:prstGeom prst="rect">
            <a:avLst/>
          </a:prstGeom>
          <a:noFill/>
          <a:ln>
            <a:noFill/>
          </a:ln>
        </p:spPr>
      </p:pic>
      <p:pic>
        <p:nvPicPr>
          <p:cNvPr id="276" name="Google Shape;276;p34"/>
          <p:cNvPicPr preferRelativeResize="0"/>
          <p:nvPr/>
        </p:nvPicPr>
        <p:blipFill rotWithShape="1">
          <a:blip r:embed="rId4">
            <a:alphaModFix/>
          </a:blip>
          <a:srcRect b="0" l="0" r="0" t="0"/>
          <a:stretch/>
        </p:blipFill>
        <p:spPr>
          <a:xfrm>
            <a:off x="1562100" y="0"/>
            <a:ext cx="6515101" cy="68580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5"/>
          <p:cNvSpPr txBox="1"/>
          <p:nvPr>
            <p:ph type="title"/>
          </p:nvPr>
        </p:nvSpPr>
        <p:spPr>
          <a:xfrm>
            <a:off x="457200" y="274637"/>
            <a:ext cx="7010400" cy="71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THEO DÕI TẠI NƠI TIÊM</a:t>
            </a:r>
            <a:endParaRPr/>
          </a:p>
        </p:txBody>
      </p:sp>
      <p:pic>
        <p:nvPicPr>
          <p:cNvPr id="282" name="Google Shape;282;p35"/>
          <p:cNvPicPr preferRelativeResize="0"/>
          <p:nvPr/>
        </p:nvPicPr>
        <p:blipFill rotWithShape="1">
          <a:blip r:embed="rId3">
            <a:alphaModFix/>
          </a:blip>
          <a:srcRect b="0" l="0" r="0" t="0"/>
          <a:stretch/>
        </p:blipFill>
        <p:spPr>
          <a:xfrm>
            <a:off x="228600" y="927100"/>
            <a:ext cx="8686799" cy="5867400"/>
          </a:xfrm>
          <a:prstGeom prst="rect">
            <a:avLst/>
          </a:prstGeom>
          <a:noFill/>
          <a:ln>
            <a:noFill/>
          </a:ln>
        </p:spPr>
      </p:pic>
      <p:pic>
        <p:nvPicPr>
          <p:cNvPr id="283" name="Google Shape;283;p35"/>
          <p:cNvPicPr preferRelativeResize="0"/>
          <p:nvPr/>
        </p:nvPicPr>
        <p:blipFill rotWithShape="1">
          <a:blip r:embed="rId4">
            <a:alphaModFix/>
          </a:blip>
          <a:srcRect b="0" l="0" r="0" t="0"/>
          <a:stretch/>
        </p:blipFill>
        <p:spPr>
          <a:xfrm>
            <a:off x="7280275" y="63500"/>
            <a:ext cx="1828800" cy="9271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Arial"/>
              <a:buNone/>
            </a:pPr>
            <a:r>
              <a:rPr b="0" i="0" lang="en-US" sz="4400" u="none">
                <a:solidFill>
                  <a:schemeClr val="dk1"/>
                </a:solidFill>
                <a:latin typeface="Arial"/>
                <a:ea typeface="Arial"/>
                <a:cs typeface="Arial"/>
                <a:sym typeface="Arial"/>
              </a:rPr>
              <a:t>THEO DÕI</a:t>
            </a:r>
            <a:endParaRPr/>
          </a:p>
        </p:txBody>
      </p:sp>
      <p:pic>
        <p:nvPicPr>
          <p:cNvPr id="289" name="Google Shape;289;p36"/>
          <p:cNvPicPr preferRelativeResize="0"/>
          <p:nvPr>
            <p:ph idx="1" type="body"/>
          </p:nvPr>
        </p:nvPicPr>
        <p:blipFill rotWithShape="1">
          <a:blip r:embed="rId3">
            <a:alphaModFix/>
          </a:blip>
          <a:srcRect b="0" l="0" r="0" t="0"/>
          <a:stretch/>
        </p:blipFill>
        <p:spPr>
          <a:xfrm>
            <a:off x="0" y="1417637"/>
            <a:ext cx="9144000" cy="4907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7"/>
          <p:cNvSpPr txBox="1"/>
          <p:nvPr>
            <p:ph type="title"/>
          </p:nvPr>
        </p:nvSpPr>
        <p:spPr>
          <a:xfrm>
            <a:off x="457200" y="274637"/>
            <a:ext cx="86868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2060"/>
              </a:buClr>
              <a:buSzPts val="3200"/>
              <a:buFont typeface="Arial"/>
              <a:buNone/>
            </a:pPr>
            <a:r>
              <a:rPr b="0" i="0" lang="en-US" sz="3200" u="none">
                <a:solidFill>
                  <a:srgbClr val="002060"/>
                </a:solidFill>
                <a:latin typeface="Arial"/>
                <a:ea typeface="Arial"/>
                <a:cs typeface="Arial"/>
                <a:sym typeface="Arial"/>
              </a:rPr>
              <a:t>KHI NÀO CẦN NHẬP VIỆN THEO DÕI</a:t>
            </a:r>
            <a:endParaRPr/>
          </a:p>
        </p:txBody>
      </p:sp>
      <p:pic>
        <p:nvPicPr>
          <p:cNvPr id="295" name="Google Shape;295;p37"/>
          <p:cNvPicPr preferRelativeResize="0"/>
          <p:nvPr/>
        </p:nvPicPr>
        <p:blipFill rotWithShape="1">
          <a:blip r:embed="rId3">
            <a:alphaModFix/>
          </a:blip>
          <a:srcRect b="0" l="0" r="0" t="0"/>
          <a:stretch/>
        </p:blipFill>
        <p:spPr>
          <a:xfrm>
            <a:off x="0" y="-34925"/>
            <a:ext cx="1066800" cy="927100"/>
          </a:xfrm>
          <a:prstGeom prst="rect">
            <a:avLst/>
          </a:prstGeom>
          <a:noFill/>
          <a:ln>
            <a:noFill/>
          </a:ln>
        </p:spPr>
      </p:pic>
      <p:sp>
        <p:nvSpPr>
          <p:cNvPr id="296" name="Google Shape;296;p37"/>
          <p:cNvSpPr txBox="1"/>
          <p:nvPr/>
        </p:nvSpPr>
        <p:spPr>
          <a:xfrm>
            <a:off x="560387" y="1149350"/>
            <a:ext cx="8023200" cy="27018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25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Có biểu hiện phản ứng nặng: phản vệ, huyết khối…</a:t>
            </a:r>
            <a:endParaRPr/>
          </a:p>
          <a:p>
            <a:pPr indent="-285750" lvl="0" marL="285750" marR="0" rtl="0" algn="l">
              <a:lnSpc>
                <a:spcPct val="25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Mẩn đỏ hoặc đau ở vị trí tiêm kéo dài trên 24 giờ</a:t>
            </a:r>
            <a:endParaRPr/>
          </a:p>
          <a:p>
            <a:pPr indent="-285750" lvl="0" marL="285750" marR="0" rtl="0" algn="l">
              <a:lnSpc>
                <a:spcPct val="250000"/>
              </a:lnSpc>
              <a:spcBef>
                <a:spcPts val="0"/>
              </a:spcBef>
              <a:spcAft>
                <a:spcPts val="0"/>
              </a:spcAft>
              <a:buClr>
                <a:schemeClr val="dk1"/>
              </a:buClr>
              <a:buSzPts val="2400"/>
              <a:buFont typeface="Noto Sans Symbols"/>
              <a:buChar char="⮚"/>
            </a:pPr>
            <a:r>
              <a:rPr b="0" i="0" lang="en-US" sz="2400" u="none">
                <a:solidFill>
                  <a:schemeClr val="dk1"/>
                </a:solidFill>
                <a:latin typeface="Arial"/>
                <a:ea typeface="Arial"/>
                <a:cs typeface="Arial"/>
                <a:sym typeface="Arial"/>
              </a:rPr>
              <a:t>Các tác dụng phụ không mất đi sau vài ngày (03 ngày)</a:t>
            </a:r>
            <a:endParaRPr/>
          </a:p>
        </p:txBody>
      </p:sp>
      <p:pic>
        <p:nvPicPr>
          <p:cNvPr id="297" name="Google Shape;297;p37"/>
          <p:cNvPicPr preferRelativeResize="0"/>
          <p:nvPr>
            <p:ph idx="1" type="body"/>
          </p:nvPr>
        </p:nvPicPr>
        <p:blipFill rotWithShape="1">
          <a:blip r:embed="rId4">
            <a:alphaModFix/>
          </a:blip>
          <a:srcRect b="0" l="0" r="0" t="0"/>
          <a:stretch/>
        </p:blipFill>
        <p:spPr>
          <a:xfrm>
            <a:off x="0" y="4011612"/>
            <a:ext cx="8991600" cy="2819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5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8"/>
          <p:cNvSpPr txBox="1"/>
          <p:nvPr>
            <p:ph idx="1" type="body"/>
          </p:nvPr>
        </p:nvSpPr>
        <p:spPr>
          <a:xfrm>
            <a:off x="225425" y="838200"/>
            <a:ext cx="8918700" cy="55818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50000"/>
              </a:lnSpc>
              <a:spcBef>
                <a:spcPts val="0"/>
              </a:spcBef>
              <a:spcAft>
                <a:spcPts val="0"/>
              </a:spcAft>
              <a:buClr>
                <a:schemeClr val="dk1"/>
              </a:buClr>
              <a:buSzPts val="2200"/>
              <a:buFont typeface="Arial"/>
              <a:buChar char="•"/>
            </a:pPr>
            <a:r>
              <a:rPr b="1" i="1" lang="en-US" sz="2200" u="none">
                <a:solidFill>
                  <a:schemeClr val="dk1"/>
                </a:solidFill>
                <a:latin typeface="Arial"/>
                <a:ea typeface="Arial"/>
                <a:cs typeface="Arial"/>
                <a:sym typeface="Arial"/>
              </a:rPr>
              <a:t>Nguyên tắc: </a:t>
            </a:r>
            <a:endParaRPr/>
          </a:p>
          <a:p>
            <a:pPr indent="-285750" lvl="1" marL="742950" marR="0" rtl="0" algn="l">
              <a:lnSpc>
                <a:spcPct val="15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Đảm bảo tối ưu chức năng sống của người bệnh trong suốt quá trình vận chuyển (đường thở, thở, tuần hoàn, thân nhiệt...)</a:t>
            </a:r>
            <a:endParaRPr/>
          </a:p>
          <a:p>
            <a:pPr indent="-285750" lvl="1" marL="742950" marR="0" rtl="0" algn="l">
              <a:lnSpc>
                <a:spcPct val="15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Theo dõi sát tình trạng bệnh và có các xử trí cấp cứu thích hợp trong quá trình vận chuyển</a:t>
            </a:r>
            <a:endParaRPr/>
          </a:p>
          <a:p>
            <a:pPr indent="-342900" lvl="0" marL="342900" marR="0" rtl="0" algn="l">
              <a:lnSpc>
                <a:spcPct val="150000"/>
              </a:lnSpc>
              <a:spcBef>
                <a:spcPts val="440"/>
              </a:spcBef>
              <a:spcAft>
                <a:spcPts val="0"/>
              </a:spcAft>
              <a:buClr>
                <a:schemeClr val="dk1"/>
              </a:buClr>
              <a:buSzPts val="2200"/>
              <a:buFont typeface="Arial"/>
              <a:buChar char="•"/>
            </a:pPr>
            <a:r>
              <a:rPr b="1" i="1" lang="en-US" sz="2200" u="none">
                <a:solidFill>
                  <a:schemeClr val="dk1"/>
                </a:solidFill>
                <a:latin typeface="Arial"/>
                <a:ea typeface="Arial"/>
                <a:cs typeface="Arial"/>
                <a:sym typeface="Arial"/>
              </a:rPr>
              <a:t>Các vấn đề cụ thể cần thực hiện:</a:t>
            </a:r>
            <a:endParaRPr/>
          </a:p>
          <a:p>
            <a:pPr indent="-285750" lvl="1" marL="742950" marR="0" rtl="0" algn="l">
              <a:lnSpc>
                <a:spcPct val="15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Đánh giá người bệnh</a:t>
            </a:r>
            <a:endParaRPr/>
          </a:p>
          <a:p>
            <a:pPr indent="-285750" lvl="1" marL="742950" marR="0" rtl="0" algn="l">
              <a:lnSpc>
                <a:spcPct val="15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Kiểm soát chức năng sống</a:t>
            </a:r>
            <a:endParaRPr/>
          </a:p>
          <a:p>
            <a:pPr indent="-285750" lvl="1" marL="742950" marR="0" rtl="0" algn="l">
              <a:lnSpc>
                <a:spcPct val="15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Liên hệ nơi nhận ( A9 BẠCH MAI, BV GTVT…)</a:t>
            </a:r>
            <a:endParaRPr/>
          </a:p>
          <a:p>
            <a:pPr indent="-285750" lvl="1" marL="742950" marR="0" rtl="0" algn="l">
              <a:lnSpc>
                <a:spcPct val="150000"/>
              </a:lnSpc>
              <a:spcBef>
                <a:spcPts val="44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Chuẩn bị, kiểm tra trước vận hành</a:t>
            </a:r>
            <a:endParaRPr/>
          </a:p>
        </p:txBody>
      </p:sp>
      <p:sp>
        <p:nvSpPr>
          <p:cNvPr id="303" name="Google Shape;303;p38"/>
          <p:cNvSpPr txBox="1"/>
          <p:nvPr>
            <p:ph type="title"/>
          </p:nvPr>
        </p:nvSpPr>
        <p:spPr>
          <a:xfrm>
            <a:off x="457200" y="147637"/>
            <a:ext cx="8229600" cy="9144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1800"/>
              <a:buFont typeface="Arial"/>
              <a:buNone/>
            </a:pPr>
            <a:br>
              <a:rPr b="0" i="0" lang="en-US" sz="1800" u="none">
                <a:solidFill>
                  <a:schemeClr val="dk1"/>
                </a:solidFill>
                <a:effectLst>
                  <a:outerShdw blurRad="38100" algn="tl" dir="2700000" dist="38100">
                    <a:srgbClr val="C0C0C0"/>
                  </a:outerShdw>
                </a:effectLst>
                <a:latin typeface="Arial"/>
                <a:ea typeface="Arial"/>
                <a:cs typeface="Arial"/>
                <a:sym typeface="Arial"/>
              </a:rPr>
            </a:br>
            <a:r>
              <a:rPr b="0" i="0" lang="en-US" sz="1800" u="none">
                <a:solidFill>
                  <a:schemeClr val="dk1"/>
                </a:solidFill>
                <a:effectLst>
                  <a:outerShdw blurRad="38100" algn="tl" dir="2700000" dist="38100">
                    <a:srgbClr val="C0C0C0"/>
                  </a:outerShdw>
                </a:effectLst>
                <a:latin typeface="Arial"/>
                <a:ea typeface="Arial"/>
                <a:cs typeface="Arial"/>
                <a:sym typeface="Arial"/>
              </a:rPr>
              <a:t>            </a:t>
            </a:r>
            <a:r>
              <a:rPr b="0" i="0" lang="en-US" sz="3200" u="none">
                <a:solidFill>
                  <a:schemeClr val="dk1"/>
                </a:solidFill>
                <a:effectLst>
                  <a:outerShdw blurRad="38100" algn="tl" dir="2700000" dist="38100">
                    <a:srgbClr val="C0C0C0"/>
                  </a:outerShdw>
                </a:effectLst>
                <a:latin typeface="Arial"/>
                <a:ea typeface="Arial"/>
                <a:cs typeface="Arial"/>
                <a:sym typeface="Arial"/>
              </a:rPr>
              <a:t>VẬN CHUYỂN NGƯỜI BỆNH</a:t>
            </a:r>
            <a:br>
              <a:rPr b="0" i="0" lang="en-US" sz="2500" u="none">
                <a:solidFill>
                  <a:schemeClr val="dk1"/>
                </a:solidFill>
                <a:effectLst>
                  <a:outerShdw blurRad="38100" algn="tl" dir="2700000" dist="38100">
                    <a:srgbClr val="C0C0C0"/>
                  </a:outerShdw>
                </a:effectLst>
                <a:latin typeface="Arial"/>
                <a:ea typeface="Arial"/>
                <a:cs typeface="Arial"/>
                <a:sym typeface="Arial"/>
              </a:rPr>
            </a:br>
            <a:endParaRPr/>
          </a:p>
        </p:txBody>
      </p:sp>
      <p:pic>
        <p:nvPicPr>
          <p:cNvPr id="304" name="Google Shape;304;p38"/>
          <p:cNvPicPr preferRelativeResize="0"/>
          <p:nvPr/>
        </p:nvPicPr>
        <p:blipFill rotWithShape="1">
          <a:blip r:embed="rId3">
            <a:alphaModFix/>
          </a:blip>
          <a:srcRect b="0" l="0" r="0" t="0"/>
          <a:stretch/>
        </p:blipFill>
        <p:spPr>
          <a:xfrm>
            <a:off x="228600" y="152400"/>
            <a:ext cx="1143000" cy="825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39"/>
          <p:cNvPicPr preferRelativeResize="0"/>
          <p:nvPr>
            <p:ph idx="1" type="body"/>
          </p:nvPr>
        </p:nvPicPr>
        <p:blipFill rotWithShape="1">
          <a:blip r:embed="rId3">
            <a:alphaModFix/>
          </a:blip>
          <a:srcRect b="0" l="0" r="0" t="0"/>
          <a:stretch/>
        </p:blipFill>
        <p:spPr>
          <a:xfrm>
            <a:off x="2109787" y="304800"/>
            <a:ext cx="4748100" cy="6172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0"/>
          <p:cNvSpPr txBox="1"/>
          <p:nvPr/>
        </p:nvSpPr>
        <p:spPr>
          <a:xfrm>
            <a:off x="3425825" y="3873500"/>
            <a:ext cx="184200" cy="3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pic>
        <p:nvPicPr>
          <p:cNvPr descr="bd00028_" id="315" name="Google Shape;315;p40"/>
          <p:cNvPicPr preferRelativeResize="0"/>
          <p:nvPr/>
        </p:nvPicPr>
        <p:blipFill rotWithShape="1">
          <a:blip r:embed="rId3">
            <a:alphaModFix/>
          </a:blip>
          <a:srcRect b="0" l="0" r="0" t="0"/>
          <a:stretch/>
        </p:blipFill>
        <p:spPr>
          <a:xfrm>
            <a:off x="2971800" y="1341437"/>
            <a:ext cx="4264025" cy="4281486"/>
          </a:xfrm>
          <a:prstGeom prst="rect">
            <a:avLst/>
          </a:prstGeom>
          <a:noFill/>
          <a:ln>
            <a:noFill/>
          </a:ln>
        </p:spPr>
      </p:pic>
      <p:sp>
        <p:nvSpPr>
          <p:cNvPr id="316" name="Google Shape;316;p40"/>
          <p:cNvSpPr txBox="1"/>
          <p:nvPr/>
        </p:nvSpPr>
        <p:spPr>
          <a:xfrm>
            <a:off x="-354012" y="2289175"/>
            <a:ext cx="184200" cy="3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sp>
        <p:nvSpPr>
          <p:cNvPr id="317" name="Google Shape;317;p40"/>
          <p:cNvSpPr txBox="1"/>
          <p:nvPr/>
        </p:nvSpPr>
        <p:spPr>
          <a:xfrm>
            <a:off x="0" y="0"/>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Calibri"/>
              <a:ea typeface="Calibri"/>
              <a:cs typeface="Calibri"/>
              <a:sym typeface="Calibri"/>
            </a:endParaRPr>
          </a:p>
        </p:txBody>
      </p:sp>
      <p:pic>
        <p:nvPicPr>
          <p:cNvPr id="318" name="Google Shape;318;p40"/>
          <p:cNvPicPr preferRelativeResize="0"/>
          <p:nvPr/>
        </p:nvPicPr>
        <p:blipFill rotWithShape="1">
          <a:blip r:embed="rId4">
            <a:alphaModFix/>
          </a:blip>
          <a:srcRect b="0" l="0" r="0" t="0"/>
          <a:stretch/>
        </p:blipFill>
        <p:spPr>
          <a:xfrm>
            <a:off x="0" y="0"/>
            <a:ext cx="2743200" cy="1206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41"/>
          <p:cNvPicPr preferRelativeResize="0"/>
          <p:nvPr/>
        </p:nvPicPr>
        <p:blipFill rotWithShape="1">
          <a:blip r:embed="rId3">
            <a:alphaModFix/>
          </a:blip>
          <a:srcRect b="0" l="0" r="0" t="0"/>
          <a:stretch/>
        </p:blipFill>
        <p:spPr>
          <a:xfrm>
            <a:off x="3657600" y="609600"/>
            <a:ext cx="1600200" cy="1143000"/>
          </a:xfrm>
          <a:prstGeom prst="rect">
            <a:avLst/>
          </a:prstGeom>
          <a:noFill/>
          <a:ln>
            <a:noFill/>
          </a:ln>
        </p:spPr>
      </p:pic>
      <p:sp>
        <p:nvSpPr>
          <p:cNvPr id="324" name="Google Shape;324;p41"/>
          <p:cNvSpPr/>
          <p:nvPr/>
        </p:nvSpPr>
        <p:spPr>
          <a:xfrm>
            <a:off x="762000" y="3124200"/>
            <a:ext cx="7915500" cy="923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62626"/>
              </a:buClr>
              <a:buSzPts val="5400"/>
              <a:buFont typeface="Calibri"/>
              <a:buNone/>
            </a:pPr>
            <a:r>
              <a:rPr b="1" i="0" lang="en-US" sz="5400" u="none" cap="none" strike="noStrike">
                <a:solidFill>
                  <a:srgbClr val="262626"/>
                </a:solidFill>
                <a:effectLst>
                  <a:outerShdw rotWithShape="0" algn="bl" dir="2700000" dist="38100">
                    <a:srgbClr val="4BACC6">
                      <a:alpha val="100000"/>
                    </a:srgbClr>
                  </a:outerShdw>
                </a:effectLst>
                <a:latin typeface="Calibri"/>
                <a:ea typeface="Calibri"/>
                <a:cs typeface="Calibri"/>
                <a:sym typeface="Calibri"/>
              </a:rPr>
              <a:t>XIN TRÂN TRỌNG CẢM ƠN</a:t>
            </a:r>
            <a:endParaRPr b="1" i="0" sz="5400" u="none" cap="none" strike="noStrike">
              <a:solidFill>
                <a:srgbClr val="262626"/>
              </a:solidFill>
              <a:effectLst>
                <a:outerShdw rotWithShape="0" algn="bl" dir="2700000" dist="38100">
                  <a:srgbClr val="4BACC6">
                    <a:alpha val="100000"/>
                  </a:srgbClr>
                </a:outerShdw>
              </a:effectLst>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descr="d7aa541f278ae0f77cfdbe36ade8496a (2)" id="329" name="Google Shape;329;p42"/>
          <p:cNvPicPr preferRelativeResize="0"/>
          <p:nvPr/>
        </p:nvPicPr>
        <p:blipFill rotWithShape="1">
          <a:blip r:embed="rId3">
            <a:alphaModFix/>
          </a:blip>
          <a:srcRect b="0" l="0" r="0" t="0"/>
          <a:stretch/>
        </p:blipFill>
        <p:spPr>
          <a:xfrm>
            <a:off x="2057400" y="1295400"/>
            <a:ext cx="4673600" cy="4064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